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Helios" panose="020B0504020202020204" pitchFamily="34" charset="0"/>
      <p:regular r:id="rId29"/>
    </p:embeddedFont>
    <p:embeddedFont>
      <p:font typeface="Helios Bold" panose="020B0704020202020204" pitchFamily="34" charset="0"/>
      <p:regular r:id="rId30"/>
      <p:bold r:id="rId31"/>
    </p:embeddedFont>
    <p:embeddedFont>
      <p:font typeface="Klein Bold" panose="02000503060000020004"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0" autoAdjust="0"/>
  </p:normalViewPr>
  <p:slideViewPr>
    <p:cSldViewPr>
      <p:cViewPr>
        <p:scale>
          <a:sx n="59" d="100"/>
          <a:sy n="59" d="100"/>
        </p:scale>
        <p:origin x="1480" y="8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07200" y="-4280359"/>
            <a:ext cx="11752665" cy="17946945"/>
            <a:chOff x="0" y="0"/>
            <a:chExt cx="15670220" cy="2392926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3697" y="0"/>
              <a:ext cx="14416523" cy="14416523"/>
            </a:xfrm>
            <a:prstGeom prst="rect">
              <a:avLst/>
            </a:prstGeom>
          </p:spPr>
        </p:pic>
        <p:pic>
          <p:nvPicPr>
            <p:cNvPr id="4" name="Picture 4"/>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616570"/>
              <a:ext cx="7685844" cy="7685844"/>
            </a:xfrm>
            <a:prstGeom prst="rect">
              <a:avLst/>
            </a:prstGeom>
          </p:spPr>
        </p:pic>
        <p:pic>
          <p:nvPicPr>
            <p:cNvPr id="5" name="Picture 5"/>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9037" y="16243416"/>
              <a:ext cx="7685844" cy="7685844"/>
            </a:xfrm>
            <a:prstGeom prst="rect">
              <a:avLst/>
            </a:prstGeom>
          </p:spPr>
        </p:pic>
      </p:grpSp>
      <p:sp>
        <p:nvSpPr>
          <p:cNvPr id="6" name="TextBox 6"/>
          <p:cNvSpPr txBox="1"/>
          <p:nvPr/>
        </p:nvSpPr>
        <p:spPr>
          <a:xfrm>
            <a:off x="7630297" y="3981450"/>
            <a:ext cx="9629003" cy="2305050"/>
          </a:xfrm>
          <a:prstGeom prst="rect">
            <a:avLst/>
          </a:prstGeom>
        </p:spPr>
        <p:txBody>
          <a:bodyPr lIns="0" tIns="0" rIns="0" bIns="0" rtlCol="0" anchor="t">
            <a:spAutoFit/>
          </a:bodyPr>
          <a:lstStyle/>
          <a:p>
            <a:pPr>
              <a:lnSpc>
                <a:spcPts val="6000"/>
              </a:lnSpc>
            </a:pPr>
            <a:r>
              <a:rPr lang="en-US" sz="5000" dirty="0">
                <a:solidFill>
                  <a:srgbClr val="2A2E3A"/>
                </a:solidFill>
                <a:latin typeface="Klein Bold"/>
              </a:rPr>
              <a:t>Optimizing E-commerce Sales: </a:t>
            </a:r>
          </a:p>
          <a:p>
            <a:pPr>
              <a:lnSpc>
                <a:spcPts val="6000"/>
              </a:lnSpc>
            </a:pPr>
            <a:r>
              <a:rPr lang="en-US" sz="5000" dirty="0">
                <a:solidFill>
                  <a:srgbClr val="FA643F"/>
                </a:solidFill>
                <a:latin typeface="Klein Bold"/>
              </a:rPr>
              <a:t>Price Recommendation using Machine Learning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pic>
        <p:nvPicPr>
          <p:cNvPr id="3" name="Picture 3"/>
          <p:cNvPicPr>
            <a:picLocks noChangeAspect="1"/>
          </p:cNvPicPr>
          <p:nvPr/>
        </p:nvPicPr>
        <p:blipFill>
          <a:blip r:embed="rId4"/>
          <a:srcRect/>
          <a:stretch>
            <a:fillRect/>
          </a:stretch>
        </p:blipFill>
        <p:spPr>
          <a:xfrm>
            <a:off x="1028700" y="4132608"/>
            <a:ext cx="5486105" cy="4986070"/>
          </a:xfrm>
          <a:prstGeom prst="rect">
            <a:avLst/>
          </a:prstGeom>
        </p:spPr>
      </p:pic>
      <p:pic>
        <p:nvPicPr>
          <p:cNvPr id="4" name="Picture 4"/>
          <p:cNvPicPr>
            <a:picLocks noChangeAspect="1"/>
          </p:cNvPicPr>
          <p:nvPr/>
        </p:nvPicPr>
        <p:blipFill>
          <a:blip r:embed="rId5"/>
          <a:srcRect/>
          <a:stretch>
            <a:fillRect/>
          </a:stretch>
        </p:blipFill>
        <p:spPr>
          <a:xfrm>
            <a:off x="6620822" y="4108316"/>
            <a:ext cx="5214035" cy="5010362"/>
          </a:xfrm>
          <a:prstGeom prst="rect">
            <a:avLst/>
          </a:prstGeom>
        </p:spPr>
      </p:pic>
      <p:pic>
        <p:nvPicPr>
          <p:cNvPr id="5" name="Picture 5"/>
          <p:cNvPicPr>
            <a:picLocks noChangeAspect="1"/>
          </p:cNvPicPr>
          <p:nvPr/>
        </p:nvPicPr>
        <p:blipFill>
          <a:blip r:embed="rId6"/>
          <a:srcRect/>
          <a:stretch>
            <a:fillRect/>
          </a:stretch>
        </p:blipFill>
        <p:spPr>
          <a:xfrm>
            <a:off x="11940826" y="4132608"/>
            <a:ext cx="5318474" cy="4986070"/>
          </a:xfrm>
          <a:prstGeom prst="rect">
            <a:avLst/>
          </a:prstGeom>
        </p:spPr>
      </p:pic>
      <p:grpSp>
        <p:nvGrpSpPr>
          <p:cNvPr id="6" name="Group 6"/>
          <p:cNvGrpSpPr/>
          <p:nvPr/>
        </p:nvGrpSpPr>
        <p:grpSpPr>
          <a:xfrm>
            <a:off x="1028700" y="1027112"/>
            <a:ext cx="12063594" cy="1789453"/>
            <a:chOff x="0" y="0"/>
            <a:chExt cx="16084792" cy="2385937"/>
          </a:xfrm>
        </p:grpSpPr>
        <p:sp>
          <p:nvSpPr>
            <p:cNvPr id="7" name="TextBox 7"/>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a:solidFill>
                    <a:srgbClr val="FFFFFF"/>
                  </a:solidFill>
                  <a:latin typeface="Klein Bold"/>
                </a:rPr>
                <a:t>Data Visualization</a:t>
              </a:r>
            </a:p>
          </p:txBody>
        </p:sp>
        <p:sp>
          <p:nvSpPr>
            <p:cNvPr id="8" name="TextBox 8"/>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Frequent Sub Categories of Item</a:t>
              </a:r>
            </a:p>
          </p:txBody>
        </p:sp>
      </p:grpSp>
      <p:sp>
        <p:nvSpPr>
          <p:cNvPr id="9" name="TextBox 9"/>
          <p:cNvSpPr txBox="1"/>
          <p:nvPr/>
        </p:nvSpPr>
        <p:spPr>
          <a:xfrm>
            <a:off x="1605436" y="9556827"/>
            <a:ext cx="15077128" cy="448310"/>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rPr>
              <a:t>From these </a:t>
            </a:r>
            <a:r>
              <a:rPr lang="en-US" sz="2599" dirty="0" err="1">
                <a:solidFill>
                  <a:srgbClr val="2A2E3A"/>
                </a:solidFill>
                <a:latin typeface="Helios"/>
              </a:rPr>
              <a:t>visualizaation</a:t>
            </a:r>
            <a:r>
              <a:rPr lang="en-US" sz="2599" dirty="0">
                <a:solidFill>
                  <a:srgbClr val="2A2E3A"/>
                </a:solidFill>
                <a:latin typeface="Helios"/>
              </a:rPr>
              <a:t>, we can conclude that the highest sale is coming from women category.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pic>
        <p:nvPicPr>
          <p:cNvPr id="3" name="Picture 3"/>
          <p:cNvPicPr>
            <a:picLocks noChangeAspect="1"/>
          </p:cNvPicPr>
          <p:nvPr/>
        </p:nvPicPr>
        <p:blipFill>
          <a:blip r:embed="rId4"/>
          <a:srcRect/>
          <a:stretch>
            <a:fillRect/>
          </a:stretch>
        </p:blipFill>
        <p:spPr>
          <a:xfrm>
            <a:off x="1028700" y="4116444"/>
            <a:ext cx="7920034" cy="5094397"/>
          </a:xfrm>
          <a:prstGeom prst="rect">
            <a:avLst/>
          </a:prstGeom>
        </p:spPr>
      </p:pic>
      <p:pic>
        <p:nvPicPr>
          <p:cNvPr id="4" name="Picture 4"/>
          <p:cNvPicPr>
            <a:picLocks noChangeAspect="1"/>
          </p:cNvPicPr>
          <p:nvPr/>
        </p:nvPicPr>
        <p:blipFill>
          <a:blip r:embed="rId5"/>
          <a:srcRect/>
          <a:stretch>
            <a:fillRect/>
          </a:stretch>
        </p:blipFill>
        <p:spPr>
          <a:xfrm>
            <a:off x="9330689" y="4116444"/>
            <a:ext cx="8026312" cy="5141856"/>
          </a:xfrm>
          <a:prstGeom prst="rect">
            <a:avLst/>
          </a:prstGeom>
        </p:spPr>
      </p:pic>
      <p:grpSp>
        <p:nvGrpSpPr>
          <p:cNvPr id="5" name="Group 5"/>
          <p:cNvGrpSpPr/>
          <p:nvPr/>
        </p:nvGrpSpPr>
        <p:grpSpPr>
          <a:xfrm>
            <a:off x="1028700" y="1027112"/>
            <a:ext cx="12063594" cy="1789453"/>
            <a:chOff x="0" y="0"/>
            <a:chExt cx="16084792" cy="2385937"/>
          </a:xfrm>
        </p:grpSpPr>
        <p:sp>
          <p:nvSpPr>
            <p:cNvPr id="6" name="TextBox 6"/>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a:solidFill>
                    <a:srgbClr val="FFFFFF"/>
                  </a:solidFill>
                  <a:latin typeface="Klein Bold"/>
                </a:rPr>
                <a:t>Data Visualization</a:t>
              </a:r>
            </a:p>
          </p:txBody>
        </p:sp>
        <p:sp>
          <p:nvSpPr>
            <p:cNvPr id="7" name="TextBox 7"/>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Item Condition Id and Shipping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4116444"/>
            <a:ext cx="7811681" cy="5106073"/>
          </a:xfrm>
          <a:prstGeom prst="rect">
            <a:avLst/>
          </a:prstGeom>
        </p:spPr>
      </p:pic>
      <p:pic>
        <p:nvPicPr>
          <p:cNvPr id="3" name="Picture 3"/>
          <p:cNvPicPr>
            <a:picLocks noChangeAspect="1"/>
          </p:cNvPicPr>
          <p:nvPr/>
        </p:nvPicPr>
        <p:blipFill>
          <a:blip r:embed="rId3"/>
          <a:srcRect/>
          <a:stretch>
            <a:fillRect/>
          </a:stretch>
        </p:blipFill>
        <p:spPr>
          <a:xfrm>
            <a:off x="9261160" y="4116444"/>
            <a:ext cx="7719417" cy="5106073"/>
          </a:xfrm>
          <a:prstGeom prst="rect">
            <a:avLst/>
          </a:prstGeom>
        </p:spPr>
      </p:pic>
      <p:grpSp>
        <p:nvGrpSpPr>
          <p:cNvPr id="4" name="Group 4"/>
          <p:cNvGrpSpPr/>
          <p:nvPr/>
        </p:nvGrpSpPr>
        <p:grpSpPr>
          <a:xfrm>
            <a:off x="0" y="0"/>
            <a:ext cx="18288000" cy="3608707"/>
            <a:chOff x="0" y="0"/>
            <a:chExt cx="24384000" cy="4811609"/>
          </a:xfrm>
        </p:grpSpPr>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4877"/>
            <a:stretch>
              <a:fillRect/>
            </a:stretch>
          </p:blipFill>
          <p:spPr>
            <a:xfrm>
              <a:off x="0" y="0"/>
              <a:ext cx="24384000" cy="4811609"/>
            </a:xfrm>
            <a:prstGeom prst="rect">
              <a:avLst/>
            </a:prstGeom>
          </p:spPr>
        </p:pic>
        <p:sp>
          <p:nvSpPr>
            <p:cNvPr id="6" name="TextBox 6"/>
            <p:cNvSpPr txBox="1"/>
            <p:nvPr/>
          </p:nvSpPr>
          <p:spPr>
            <a:xfrm>
              <a:off x="1371600" y="1293283"/>
              <a:ext cx="16084792" cy="1494367"/>
            </a:xfrm>
            <a:prstGeom prst="rect">
              <a:avLst/>
            </a:prstGeom>
          </p:spPr>
          <p:txBody>
            <a:bodyPr lIns="0" tIns="0" rIns="0" bIns="0" rtlCol="0" anchor="t">
              <a:spAutoFit/>
            </a:bodyPr>
            <a:lstStyle/>
            <a:p>
              <a:pPr>
                <a:lnSpc>
                  <a:spcPts val="9099"/>
                </a:lnSpc>
              </a:pPr>
              <a:r>
                <a:rPr lang="en-US" sz="6999">
                  <a:solidFill>
                    <a:srgbClr val="FFFFFF"/>
                  </a:solidFill>
                  <a:latin typeface="Klein Bold"/>
                </a:rPr>
                <a:t>Data Visualization</a:t>
              </a:r>
            </a:p>
          </p:txBody>
        </p:sp>
        <p:sp>
          <p:nvSpPr>
            <p:cNvPr id="7" name="TextBox 7"/>
            <p:cNvSpPr txBox="1"/>
            <p:nvPr/>
          </p:nvSpPr>
          <p:spPr>
            <a:xfrm>
              <a:off x="1371600" y="3038293"/>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Comparison of product price on shipping and brand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31936" y="5162550"/>
            <a:ext cx="1586999" cy="0"/>
          </a:xfrm>
          <a:prstGeom prst="line">
            <a:avLst/>
          </a:prstGeom>
          <a:ln w="38100" cap="flat">
            <a:solidFill>
              <a:srgbClr val="F4F4F4"/>
            </a:solidFill>
            <a:prstDash val="solid"/>
            <a:headEnd type="none" w="sm" len="sm"/>
            <a:tailEnd type="none" w="sm" len="sm"/>
          </a:ln>
        </p:spPr>
      </p:sp>
      <p:sp>
        <p:nvSpPr>
          <p:cNvPr id="3" name="AutoShape 3"/>
          <p:cNvSpPr/>
          <p:nvPr/>
        </p:nvSpPr>
        <p:spPr>
          <a:xfrm>
            <a:off x="8350501" y="5162550"/>
            <a:ext cx="1586999" cy="0"/>
          </a:xfrm>
          <a:prstGeom prst="line">
            <a:avLst/>
          </a:prstGeom>
          <a:ln w="38100" cap="flat">
            <a:solidFill>
              <a:srgbClr val="F4F4F4"/>
            </a:solidFill>
            <a:prstDash val="solid"/>
            <a:headEnd type="none" w="sm" len="sm"/>
            <a:tailEnd type="none" w="sm" len="sm"/>
          </a:ln>
        </p:spPr>
      </p:sp>
      <p:sp>
        <p:nvSpPr>
          <p:cNvPr id="4" name="AutoShape 4"/>
          <p:cNvSpPr/>
          <p:nvPr/>
        </p:nvSpPr>
        <p:spPr>
          <a:xfrm>
            <a:off x="12469065" y="5162550"/>
            <a:ext cx="1586999" cy="0"/>
          </a:xfrm>
          <a:prstGeom prst="line">
            <a:avLst/>
          </a:prstGeom>
          <a:ln w="38100" cap="flat">
            <a:solidFill>
              <a:srgbClr val="F4F4F4"/>
            </a:solidFill>
            <a:prstDash val="solid"/>
            <a:headEnd type="none" w="sm" len="sm"/>
            <a:tailEnd type="none" w="sm" len="sm"/>
          </a:ln>
        </p:spPr>
      </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rcRect/>
          <a:stretch>
            <a:fillRect/>
          </a:stretch>
        </p:blipFill>
        <p:spPr>
          <a:xfrm>
            <a:off x="1028700" y="5129542"/>
            <a:ext cx="16230600" cy="2464928"/>
          </a:xfrm>
          <a:prstGeom prst="rect">
            <a:avLst/>
          </a:prstGeom>
        </p:spPr>
      </p:pic>
      <p:grpSp>
        <p:nvGrpSpPr>
          <p:cNvPr id="9" name="Group 9"/>
          <p:cNvGrpSpPr/>
          <p:nvPr/>
        </p:nvGrpSpPr>
        <p:grpSpPr>
          <a:xfrm>
            <a:off x="2619223" y="788987"/>
            <a:ext cx="13049553" cy="3503953"/>
            <a:chOff x="0" y="0"/>
            <a:chExt cx="17399404" cy="4671937"/>
          </a:xfrm>
        </p:grpSpPr>
        <p:sp>
          <p:nvSpPr>
            <p:cNvPr id="10" name="TextBox 10"/>
            <p:cNvSpPr txBox="1"/>
            <p:nvPr/>
          </p:nvSpPr>
          <p:spPr>
            <a:xfrm>
              <a:off x="0" y="-76200"/>
              <a:ext cx="17399404" cy="3031067"/>
            </a:xfrm>
            <a:prstGeom prst="rect">
              <a:avLst/>
            </a:prstGeom>
          </p:spPr>
          <p:txBody>
            <a:bodyPr lIns="0" tIns="0" rIns="0" bIns="0" rtlCol="0" anchor="t">
              <a:spAutoFit/>
            </a:bodyPr>
            <a:lstStyle/>
            <a:p>
              <a:pPr algn="ctr">
                <a:lnSpc>
                  <a:spcPts val="9099"/>
                </a:lnSpc>
              </a:pPr>
              <a:r>
                <a:rPr lang="en-US" sz="6999" dirty="0">
                  <a:solidFill>
                    <a:srgbClr val="2A2E3A"/>
                  </a:solidFill>
                  <a:latin typeface="Klein Bold"/>
                </a:rPr>
                <a:t>Label  Encoding and </a:t>
              </a:r>
              <a:r>
                <a:rPr lang="en-US" sz="6999" dirty="0">
                  <a:solidFill>
                    <a:srgbClr val="FA643F"/>
                  </a:solidFill>
                  <a:latin typeface="Klein Bold"/>
                </a:rPr>
                <a:t>Sentiment Analysis</a:t>
              </a:r>
            </a:p>
          </p:txBody>
        </p:sp>
        <p:sp>
          <p:nvSpPr>
            <p:cNvPr id="11" name="TextBox 11"/>
            <p:cNvSpPr txBox="1"/>
            <p:nvPr/>
          </p:nvSpPr>
          <p:spPr>
            <a:xfrm>
              <a:off x="845432" y="3205510"/>
              <a:ext cx="15708540" cy="1466427"/>
            </a:xfrm>
            <a:prstGeom prst="rect">
              <a:avLst/>
            </a:prstGeom>
          </p:spPr>
          <p:txBody>
            <a:bodyPr lIns="0" tIns="0" rIns="0" bIns="0" rtlCol="0" anchor="t">
              <a:spAutoFit/>
            </a:bodyPr>
            <a:lstStyle/>
            <a:p>
              <a:pPr algn="ctr">
                <a:lnSpc>
                  <a:spcPts val="4479"/>
                </a:lnSpc>
              </a:pPr>
              <a:r>
                <a:rPr lang="en-US" sz="3199">
                  <a:solidFill>
                    <a:srgbClr val="2A2E3A"/>
                  </a:solidFill>
                  <a:latin typeface="Helios"/>
                </a:rPr>
                <a:t>Once the label encoding and sentiment analysis is done, </a:t>
              </a:r>
            </a:p>
            <a:p>
              <a:pPr algn="ctr">
                <a:lnSpc>
                  <a:spcPts val="4479"/>
                </a:lnSpc>
              </a:pPr>
              <a:r>
                <a:rPr lang="en-US" sz="3199">
                  <a:solidFill>
                    <a:srgbClr val="2A2E3A"/>
                  </a:solidFill>
                  <a:latin typeface="Helios"/>
                </a:rPr>
                <a:t>our merge dataset looks like this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FA643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0"/>
            <a:ext cx="18288000" cy="2340491"/>
            <a:chOff x="0" y="0"/>
            <a:chExt cx="24384000" cy="3120655"/>
          </a:xfrm>
        </p:grpSpPr>
        <p:pic>
          <p:nvPicPr>
            <p:cNvPr id="6" name="Picture 6"/>
            <p:cNvPicPr>
              <a:picLocks noChangeAspect="1"/>
            </p:cNvPicPr>
            <p:nvPr/>
          </p:nvPicPr>
          <p:blipFill>
            <a:blip r:embed="rId2">
              <a:alphaModFix amt="14000"/>
            </a:blip>
            <a:srcRect t="63706" b="13592"/>
            <a:stretch>
              <a:fillRect/>
            </a:stretch>
          </p:blipFill>
          <p:spPr>
            <a:xfrm>
              <a:off x="0" y="0"/>
              <a:ext cx="24384000" cy="3120655"/>
            </a:xfrm>
            <a:prstGeom prst="rect">
              <a:avLst/>
            </a:prstGeom>
          </p:spPr>
        </p:pic>
      </p:grpSp>
      <p:pic>
        <p:nvPicPr>
          <p:cNvPr id="7" name="Picture 7"/>
          <p:cNvPicPr>
            <a:picLocks noChangeAspect="1"/>
          </p:cNvPicPr>
          <p:nvPr/>
        </p:nvPicPr>
        <p:blipFill>
          <a:blip r:embed="rId3"/>
          <a:srcRect/>
          <a:stretch>
            <a:fillRect/>
          </a:stretch>
        </p:blipFill>
        <p:spPr>
          <a:xfrm>
            <a:off x="7430206" y="3728970"/>
            <a:ext cx="9829094" cy="3493109"/>
          </a:xfrm>
          <a:prstGeom prst="rect">
            <a:avLst/>
          </a:prstGeom>
        </p:spPr>
      </p:pic>
      <p:sp>
        <p:nvSpPr>
          <p:cNvPr id="8" name="TextBox 8"/>
          <p:cNvSpPr txBox="1"/>
          <p:nvPr/>
        </p:nvSpPr>
        <p:spPr>
          <a:xfrm>
            <a:off x="1028700" y="3652770"/>
            <a:ext cx="6044810" cy="229235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Models  and </a:t>
            </a:r>
            <a:r>
              <a:rPr lang="en-US" sz="6999" dirty="0">
                <a:solidFill>
                  <a:srgbClr val="FA643F"/>
                </a:solidFill>
                <a:latin typeface="Klein Bold"/>
              </a:rPr>
              <a:t>Results</a:t>
            </a:r>
          </a:p>
        </p:txBody>
      </p:sp>
      <p:sp>
        <p:nvSpPr>
          <p:cNvPr id="9" name="TextBox 9"/>
          <p:cNvSpPr txBox="1"/>
          <p:nvPr/>
        </p:nvSpPr>
        <p:spPr>
          <a:xfrm>
            <a:off x="1028700" y="7763887"/>
            <a:ext cx="16230600" cy="1118870"/>
          </a:xfrm>
          <a:prstGeom prst="rect">
            <a:avLst/>
          </a:prstGeom>
        </p:spPr>
        <p:txBody>
          <a:bodyPr lIns="0" tIns="0" rIns="0" bIns="0" rtlCol="0" anchor="t">
            <a:spAutoFit/>
          </a:bodyPr>
          <a:lstStyle/>
          <a:p>
            <a:pPr algn="ctr">
              <a:lnSpc>
                <a:spcPts val="4479"/>
              </a:lnSpc>
            </a:pPr>
            <a:r>
              <a:rPr lang="en-US" sz="3199" dirty="0">
                <a:solidFill>
                  <a:srgbClr val="2A2E3A"/>
                </a:solidFill>
                <a:latin typeface="Helios"/>
              </a:rPr>
              <a:t>Further analysis is necessary to identify additional relevant features that could improve the accuracy of the models.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750253"/>
            <a:ext cx="18288000" cy="3608707"/>
          </a:xfrm>
          <a:prstGeom prst="rect">
            <a:avLst/>
          </a:prstGeom>
        </p:spPr>
      </p:pic>
      <p:sp>
        <p:nvSpPr>
          <p:cNvPr id="8" name="TextBox 8"/>
          <p:cNvSpPr txBox="1"/>
          <p:nvPr/>
        </p:nvSpPr>
        <p:spPr>
          <a:xfrm>
            <a:off x="1028700" y="950912"/>
            <a:ext cx="12063594" cy="1139825"/>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Feature Engineering</a:t>
            </a:r>
          </a:p>
        </p:txBody>
      </p:sp>
      <p:grpSp>
        <p:nvGrpSpPr>
          <p:cNvPr id="44" name="Group 43">
            <a:extLst>
              <a:ext uri="{FF2B5EF4-FFF2-40B4-BE49-F238E27FC236}">
                <a16:creationId xmlns:a16="http://schemas.microsoft.com/office/drawing/2014/main" id="{2EECF56A-339D-2BAB-3071-995B81E34759}"/>
              </a:ext>
            </a:extLst>
          </p:cNvPr>
          <p:cNvGrpSpPr/>
          <p:nvPr/>
        </p:nvGrpSpPr>
        <p:grpSpPr>
          <a:xfrm>
            <a:off x="1604137" y="3728018"/>
            <a:ext cx="15577986" cy="5257219"/>
            <a:chOff x="1604137" y="3728018"/>
            <a:chExt cx="15577986" cy="5257219"/>
          </a:xfrm>
        </p:grpSpPr>
        <p:grpSp>
          <p:nvGrpSpPr>
            <p:cNvPr id="2" name="Group 2"/>
            <p:cNvGrpSpPr/>
            <p:nvPr/>
          </p:nvGrpSpPr>
          <p:grpSpPr>
            <a:xfrm>
              <a:off x="1604137" y="3728018"/>
              <a:ext cx="15577986" cy="415862"/>
              <a:chOff x="0" y="0"/>
              <a:chExt cx="20770648" cy="554482"/>
            </a:xfrm>
          </p:grpSpPr>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4" name="TextBox 4"/>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description_lower_count</a:t>
                </a:r>
              </a:p>
            </p:txBody>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6" name="TextBox 6"/>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dirty="0" err="1">
                    <a:solidFill>
                      <a:srgbClr val="2A2E3A"/>
                    </a:solidFill>
                    <a:latin typeface="Helios"/>
                  </a:rPr>
                  <a:t>name_first</a:t>
                </a:r>
                <a:endParaRPr lang="en-US" sz="2599" dirty="0">
                  <a:solidFill>
                    <a:srgbClr val="2A2E3A"/>
                  </a:solidFill>
                  <a:latin typeface="Helios"/>
                </a:endParaRPr>
              </a:p>
            </p:txBody>
          </p:sp>
        </p:grpSp>
        <p:grpSp>
          <p:nvGrpSpPr>
            <p:cNvPr id="9" name="Group 9"/>
            <p:cNvGrpSpPr/>
            <p:nvPr/>
          </p:nvGrpSpPr>
          <p:grpSpPr>
            <a:xfrm>
              <a:off x="1604137" y="4419640"/>
              <a:ext cx="15577986" cy="415862"/>
              <a:chOff x="0" y="0"/>
              <a:chExt cx="20770648" cy="554482"/>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11" name="TextBox 1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description_upper_count</a:t>
                </a:r>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13" name="TextBox 1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name_first_count</a:t>
                </a:r>
              </a:p>
            </p:txBody>
          </p:sp>
        </p:grpSp>
        <p:grpSp>
          <p:nvGrpSpPr>
            <p:cNvPr id="14" name="Group 14"/>
            <p:cNvGrpSpPr/>
            <p:nvPr/>
          </p:nvGrpSpPr>
          <p:grpSpPr>
            <a:xfrm>
              <a:off x="1604137" y="5111263"/>
              <a:ext cx="15577986" cy="415862"/>
              <a:chOff x="0" y="0"/>
              <a:chExt cx="20770648" cy="554482"/>
            </a:xfrm>
          </p:grpSpPr>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16" name="TextBox 1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name_len</a:t>
                </a:r>
              </a:p>
            </p:txBody>
          </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18" name="TextBox 1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dirty="0">
                    <a:solidFill>
                      <a:srgbClr val="2A2E3A"/>
                    </a:solidFill>
                    <a:latin typeface="Helios"/>
                  </a:rPr>
                  <a:t>sub_category_1_count</a:t>
                </a:r>
              </a:p>
            </p:txBody>
          </p:sp>
        </p:grpSp>
        <p:grpSp>
          <p:nvGrpSpPr>
            <p:cNvPr id="19" name="Group 19"/>
            <p:cNvGrpSpPr/>
            <p:nvPr/>
          </p:nvGrpSpPr>
          <p:grpSpPr>
            <a:xfrm>
              <a:off x="1604137" y="5802885"/>
              <a:ext cx="15577986" cy="415862"/>
              <a:chOff x="0" y="0"/>
              <a:chExt cx="20770648" cy="554482"/>
            </a:xfrm>
          </p:grpSpPr>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21" name="TextBox 2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des_len</a:t>
                </a:r>
              </a:p>
            </p:txBody>
          </p:sp>
          <p:pic>
            <p:nvPicPr>
              <p:cNvPr id="22"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23" name="TextBox 2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sub_category_2_count</a:t>
                </a:r>
              </a:p>
            </p:txBody>
          </p:sp>
        </p:grpSp>
        <p:grpSp>
          <p:nvGrpSpPr>
            <p:cNvPr id="24" name="Group 24"/>
            <p:cNvGrpSpPr/>
            <p:nvPr/>
          </p:nvGrpSpPr>
          <p:grpSpPr>
            <a:xfrm>
              <a:off x="1604137" y="6494508"/>
              <a:ext cx="15577986" cy="415862"/>
              <a:chOff x="0" y="0"/>
              <a:chExt cx="20770648" cy="554482"/>
            </a:xfrm>
          </p:grpSpPr>
          <p:pic>
            <p:nvPicPr>
              <p:cNvPr id="25" name="Picture 2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26" name="TextBox 2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name_desc_len_ratio</a:t>
                </a:r>
              </a:p>
            </p:txBody>
          </p:sp>
          <p:pic>
            <p:nvPicPr>
              <p:cNvPr id="27" name="Picture 2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28" name="TextBox 2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sub_category_3_count</a:t>
                </a:r>
              </a:p>
            </p:txBody>
          </p:sp>
        </p:grpSp>
        <p:grpSp>
          <p:nvGrpSpPr>
            <p:cNvPr id="29" name="Group 29"/>
            <p:cNvGrpSpPr/>
            <p:nvPr/>
          </p:nvGrpSpPr>
          <p:grpSpPr>
            <a:xfrm>
              <a:off x="1604137" y="7186130"/>
              <a:ext cx="15577986" cy="415862"/>
              <a:chOff x="0" y="0"/>
              <a:chExt cx="20770648" cy="554482"/>
            </a:xfrm>
          </p:grpSpPr>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31" name="TextBox 3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desc_word_count</a:t>
                </a:r>
              </a:p>
            </p:txBody>
          </p:sp>
          <p:pic>
            <p:nvPicPr>
              <p:cNvPr id="32" name="Picture 3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33" name="TextBox 3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brand_name_count</a:t>
                </a:r>
              </a:p>
            </p:txBody>
          </p:sp>
        </p:grpSp>
        <p:grpSp>
          <p:nvGrpSpPr>
            <p:cNvPr id="34" name="Group 34"/>
            <p:cNvGrpSpPr/>
            <p:nvPr/>
          </p:nvGrpSpPr>
          <p:grpSpPr>
            <a:xfrm>
              <a:off x="1604137" y="7877753"/>
              <a:ext cx="15577986" cy="415862"/>
              <a:chOff x="0" y="0"/>
              <a:chExt cx="20770648" cy="554482"/>
            </a:xfrm>
          </p:grpSpPr>
          <p:pic>
            <p:nvPicPr>
              <p:cNvPr id="35" name="Picture 3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36" name="TextBox 3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mean_des</a:t>
                </a:r>
              </a:p>
            </p:txBody>
          </p:sp>
          <p:pic>
            <p:nvPicPr>
              <p:cNvPr id="37" name="Picture 3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38" name="TextBox 3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name_lower_count</a:t>
                </a:r>
              </a:p>
            </p:txBody>
          </p:sp>
        </p:grpSp>
        <p:grpSp>
          <p:nvGrpSpPr>
            <p:cNvPr id="39" name="Group 39"/>
            <p:cNvGrpSpPr/>
            <p:nvPr/>
          </p:nvGrpSpPr>
          <p:grpSpPr>
            <a:xfrm>
              <a:off x="1604137" y="8569375"/>
              <a:ext cx="15577986" cy="415862"/>
              <a:chOff x="0" y="0"/>
              <a:chExt cx="20770648" cy="554482"/>
            </a:xfrm>
          </p:grpSpPr>
          <p:pic>
            <p:nvPicPr>
              <p:cNvPr id="40" name="Picture 4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717497" y="1270"/>
                <a:ext cx="553213" cy="553213"/>
              </a:xfrm>
              <a:prstGeom prst="rect">
                <a:avLst/>
              </a:prstGeom>
            </p:spPr>
          </p:pic>
          <p:sp>
            <p:nvSpPr>
              <p:cNvPr id="41" name="TextBox 4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desc_letters_per_word</a:t>
                </a:r>
              </a:p>
            </p:txBody>
          </p:sp>
          <p:pic>
            <p:nvPicPr>
              <p:cNvPr id="42" name="Picture 4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270"/>
                <a:ext cx="553213" cy="553213"/>
              </a:xfrm>
              <a:prstGeom prst="rect">
                <a:avLst/>
              </a:prstGeom>
            </p:spPr>
          </p:pic>
          <p:sp>
            <p:nvSpPr>
              <p:cNvPr id="43" name="TextBox 4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name_upper_count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04137" y="3728018"/>
            <a:ext cx="15577986" cy="415862"/>
            <a:chOff x="0" y="0"/>
            <a:chExt cx="20770648" cy="554482"/>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4" name="TextBox 4"/>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DescriptionPunctCountRatio</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6" name="TextBox 6"/>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name_letters_per_word</a:t>
              </a: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64877"/>
          <a:stretch>
            <a:fillRect/>
          </a:stretch>
        </p:blipFill>
        <p:spPr>
          <a:xfrm>
            <a:off x="0" y="-750253"/>
            <a:ext cx="18288000" cy="3608707"/>
          </a:xfrm>
          <a:prstGeom prst="rect">
            <a:avLst/>
          </a:prstGeom>
        </p:spPr>
      </p:pic>
      <p:sp>
        <p:nvSpPr>
          <p:cNvPr id="8" name="TextBox 8"/>
          <p:cNvSpPr txBox="1"/>
          <p:nvPr/>
        </p:nvSpPr>
        <p:spPr>
          <a:xfrm>
            <a:off x="1028700" y="950912"/>
            <a:ext cx="12063594" cy="1139825"/>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Feature Engineering</a:t>
            </a:r>
          </a:p>
        </p:txBody>
      </p:sp>
      <p:grpSp>
        <p:nvGrpSpPr>
          <p:cNvPr id="9" name="Group 9"/>
          <p:cNvGrpSpPr/>
          <p:nvPr/>
        </p:nvGrpSpPr>
        <p:grpSpPr>
          <a:xfrm>
            <a:off x="1604137" y="4419640"/>
            <a:ext cx="15577986" cy="415862"/>
            <a:chOff x="0" y="0"/>
            <a:chExt cx="20770648" cy="554482"/>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11" name="TextBox 1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NameDigitCount</a:t>
              </a:r>
            </a:p>
          </p:txBody>
        </p:sp>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13" name="TextBox 1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NameLowerRatio</a:t>
              </a:r>
            </a:p>
          </p:txBody>
        </p:sp>
      </p:grpSp>
      <p:grpSp>
        <p:nvGrpSpPr>
          <p:cNvPr id="14" name="Group 14"/>
          <p:cNvGrpSpPr/>
          <p:nvPr/>
        </p:nvGrpSpPr>
        <p:grpSpPr>
          <a:xfrm>
            <a:off x="1604137" y="5111263"/>
            <a:ext cx="15577986" cy="415862"/>
            <a:chOff x="0" y="0"/>
            <a:chExt cx="20770648" cy="554482"/>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16" name="TextBox 1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DescriptionDigitCount</a:t>
              </a:r>
            </a:p>
          </p:txBody>
        </p:sp>
        <p:pic>
          <p:nvPicPr>
            <p:cNvPr id="17" name="Picture 1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18" name="TextBox 1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NameUpperRatio</a:t>
              </a:r>
            </a:p>
          </p:txBody>
        </p:sp>
      </p:grpSp>
      <p:grpSp>
        <p:nvGrpSpPr>
          <p:cNvPr id="19" name="Group 19"/>
          <p:cNvGrpSpPr/>
          <p:nvPr/>
        </p:nvGrpSpPr>
        <p:grpSpPr>
          <a:xfrm>
            <a:off x="1604137" y="5802885"/>
            <a:ext cx="15577986" cy="415862"/>
            <a:chOff x="0" y="0"/>
            <a:chExt cx="20770648" cy="554482"/>
          </a:xfrm>
        </p:grpSpPr>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21" name="TextBox 2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NameDigitCountRatio</a:t>
              </a:r>
            </a:p>
          </p:txBody>
        </p:sp>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23" name="TextBox 2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DescriptionLowerRatio</a:t>
              </a:r>
            </a:p>
          </p:txBody>
        </p:sp>
      </p:grpSp>
      <p:grpSp>
        <p:nvGrpSpPr>
          <p:cNvPr id="24" name="Group 24"/>
          <p:cNvGrpSpPr/>
          <p:nvPr/>
        </p:nvGrpSpPr>
        <p:grpSpPr>
          <a:xfrm>
            <a:off x="1604137" y="6494508"/>
            <a:ext cx="15577986" cy="415862"/>
            <a:chOff x="0" y="0"/>
            <a:chExt cx="20770648" cy="554482"/>
          </a:xfrm>
        </p:grpSpPr>
        <p:pic>
          <p:nvPicPr>
            <p:cNvPr id="25" name="Picture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26" name="TextBox 2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DescriptionDigitCountRatio</a:t>
              </a:r>
            </a:p>
          </p:txBody>
        </p:sp>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28" name="TextBox 2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DescriptionUpperRatio</a:t>
              </a:r>
            </a:p>
          </p:txBody>
        </p:sp>
      </p:grpSp>
      <p:grpSp>
        <p:nvGrpSpPr>
          <p:cNvPr id="29" name="Group 29"/>
          <p:cNvGrpSpPr/>
          <p:nvPr/>
        </p:nvGrpSpPr>
        <p:grpSpPr>
          <a:xfrm>
            <a:off x="1604137" y="7186130"/>
            <a:ext cx="15577986" cy="415862"/>
            <a:chOff x="0" y="0"/>
            <a:chExt cx="20770648" cy="554482"/>
          </a:xfrm>
        </p:grpSpPr>
        <p:pic>
          <p:nvPicPr>
            <p:cNvPr id="30" name="Picture 3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31" name="TextBox 31"/>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weird_characters_desc</a:t>
              </a:r>
            </a:p>
          </p:txBody>
        </p:sp>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33" name="TextBox 33"/>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NamePunctCount</a:t>
              </a:r>
            </a:p>
          </p:txBody>
        </p:sp>
      </p:grpSp>
      <p:grpSp>
        <p:nvGrpSpPr>
          <p:cNvPr id="34" name="Group 34"/>
          <p:cNvGrpSpPr/>
          <p:nvPr/>
        </p:nvGrpSpPr>
        <p:grpSpPr>
          <a:xfrm>
            <a:off x="1604137" y="7877753"/>
            <a:ext cx="15577986" cy="415862"/>
            <a:chOff x="0" y="0"/>
            <a:chExt cx="20770648" cy="554482"/>
          </a:xfrm>
        </p:grpSpPr>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7497" y="1270"/>
              <a:ext cx="553213" cy="553213"/>
            </a:xfrm>
            <a:prstGeom prst="rect">
              <a:avLst/>
            </a:prstGeom>
          </p:spPr>
        </p:pic>
        <p:sp>
          <p:nvSpPr>
            <p:cNvPr id="36" name="TextBox 36"/>
            <p:cNvSpPr txBox="1"/>
            <p:nvPr/>
          </p:nvSpPr>
          <p:spPr>
            <a:xfrm>
              <a:off x="12031666" y="-55880"/>
              <a:ext cx="8738982" cy="578697"/>
            </a:xfrm>
            <a:prstGeom prst="rect">
              <a:avLst/>
            </a:prstGeom>
          </p:spPr>
          <p:txBody>
            <a:bodyPr lIns="0" tIns="0" rIns="0" bIns="0" rtlCol="0" anchor="t">
              <a:spAutoFit/>
            </a:bodyPr>
            <a:lstStyle/>
            <a:p>
              <a:pPr marL="0" lvl="0" indent="0">
                <a:lnSpc>
                  <a:spcPts val="3639"/>
                </a:lnSpc>
                <a:spcBef>
                  <a:spcPct val="0"/>
                </a:spcBef>
              </a:pPr>
              <a:r>
                <a:rPr lang="en-US" sz="2599">
                  <a:solidFill>
                    <a:srgbClr val="2A2E3A"/>
                  </a:solidFill>
                  <a:latin typeface="Helios"/>
                </a:rPr>
                <a:t>weird_characters_name</a:t>
              </a:r>
            </a:p>
          </p:txBody>
        </p:sp>
        <p:pic>
          <p:nvPicPr>
            <p:cNvPr id="37" name="Picture 3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38" name="TextBox 38"/>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DescriptionPunctCount</a:t>
              </a:r>
            </a:p>
          </p:txBody>
        </p:sp>
      </p:grpSp>
      <p:grpSp>
        <p:nvGrpSpPr>
          <p:cNvPr id="39" name="Group 39"/>
          <p:cNvGrpSpPr/>
          <p:nvPr/>
        </p:nvGrpSpPr>
        <p:grpSpPr>
          <a:xfrm>
            <a:off x="1604137" y="8569375"/>
            <a:ext cx="7539863" cy="415862"/>
            <a:chOff x="0" y="0"/>
            <a:chExt cx="10053151" cy="554482"/>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270"/>
              <a:ext cx="553213" cy="553213"/>
            </a:xfrm>
            <a:prstGeom prst="rect">
              <a:avLst/>
            </a:prstGeom>
          </p:spPr>
        </p:pic>
        <p:sp>
          <p:nvSpPr>
            <p:cNvPr id="41" name="TextBox 41"/>
            <p:cNvSpPr txBox="1"/>
            <p:nvPr/>
          </p:nvSpPr>
          <p:spPr>
            <a:xfrm>
              <a:off x="1314169" y="-57150"/>
              <a:ext cx="8738982" cy="578697"/>
            </a:xfrm>
            <a:prstGeom prst="rect">
              <a:avLst/>
            </a:prstGeom>
          </p:spPr>
          <p:txBody>
            <a:bodyPr lIns="0" tIns="0" rIns="0" bIns="0" rtlCol="0" anchor="t">
              <a:spAutoFit/>
            </a:bodyPr>
            <a:lstStyle/>
            <a:p>
              <a:pPr marL="0" lvl="0" indent="0">
                <a:lnSpc>
                  <a:spcPts val="3639"/>
                </a:lnSpc>
              </a:pPr>
              <a:r>
                <a:rPr lang="en-US" sz="2599">
                  <a:solidFill>
                    <a:srgbClr val="2A2E3A"/>
                  </a:solidFill>
                  <a:latin typeface="Helios"/>
                </a:rPr>
                <a:t>NamePunctCountRatio</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FA643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0"/>
            <a:ext cx="18288000" cy="2340491"/>
            <a:chOff x="0" y="0"/>
            <a:chExt cx="24384000" cy="3120655"/>
          </a:xfrm>
        </p:grpSpPr>
        <p:pic>
          <p:nvPicPr>
            <p:cNvPr id="6" name="Picture 6"/>
            <p:cNvPicPr>
              <a:picLocks noChangeAspect="1"/>
            </p:cNvPicPr>
            <p:nvPr/>
          </p:nvPicPr>
          <p:blipFill>
            <a:blip r:embed="rId2">
              <a:alphaModFix amt="14000"/>
            </a:blip>
            <a:srcRect t="63706" b="13592"/>
            <a:stretch>
              <a:fillRect/>
            </a:stretch>
          </p:blipFill>
          <p:spPr>
            <a:xfrm>
              <a:off x="0" y="0"/>
              <a:ext cx="24384000" cy="3120655"/>
            </a:xfrm>
            <a:prstGeom prst="rect">
              <a:avLst/>
            </a:prstGeom>
          </p:spPr>
        </p:pic>
      </p:grpSp>
      <p:pic>
        <p:nvPicPr>
          <p:cNvPr id="7" name="Picture 7"/>
          <p:cNvPicPr>
            <a:picLocks noChangeAspect="1"/>
          </p:cNvPicPr>
          <p:nvPr/>
        </p:nvPicPr>
        <p:blipFill>
          <a:blip r:embed="rId3"/>
          <a:srcRect/>
          <a:stretch>
            <a:fillRect/>
          </a:stretch>
        </p:blipFill>
        <p:spPr>
          <a:xfrm>
            <a:off x="7430206" y="3728970"/>
            <a:ext cx="9829094" cy="3304731"/>
          </a:xfrm>
          <a:prstGeom prst="rect">
            <a:avLst/>
          </a:prstGeom>
        </p:spPr>
      </p:pic>
      <p:sp>
        <p:nvSpPr>
          <p:cNvPr id="8" name="TextBox 8"/>
          <p:cNvSpPr txBox="1"/>
          <p:nvPr/>
        </p:nvSpPr>
        <p:spPr>
          <a:xfrm>
            <a:off x="1028700" y="3652770"/>
            <a:ext cx="6044810" cy="229235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Models  and </a:t>
            </a:r>
            <a:r>
              <a:rPr lang="en-US" sz="6999" dirty="0">
                <a:solidFill>
                  <a:srgbClr val="FA643F"/>
                </a:solidFill>
                <a:latin typeface="Klein Bold"/>
              </a:rPr>
              <a:t>Results</a:t>
            </a:r>
          </a:p>
        </p:txBody>
      </p:sp>
      <p:sp>
        <p:nvSpPr>
          <p:cNvPr id="9" name="TextBox 9"/>
          <p:cNvSpPr txBox="1"/>
          <p:nvPr/>
        </p:nvSpPr>
        <p:spPr>
          <a:xfrm>
            <a:off x="1028700" y="7763887"/>
            <a:ext cx="16230600" cy="556895"/>
          </a:xfrm>
          <a:prstGeom prst="rect">
            <a:avLst/>
          </a:prstGeom>
        </p:spPr>
        <p:txBody>
          <a:bodyPr lIns="0" tIns="0" rIns="0" bIns="0" rtlCol="0" anchor="t">
            <a:spAutoFit/>
          </a:bodyPr>
          <a:lstStyle/>
          <a:p>
            <a:pPr algn="ctr">
              <a:lnSpc>
                <a:spcPts val="4479"/>
              </a:lnSpc>
            </a:pPr>
            <a:r>
              <a:rPr lang="en-US" sz="3199" dirty="0">
                <a:solidFill>
                  <a:srgbClr val="2A2E3A"/>
                </a:solidFill>
                <a:latin typeface="Helios"/>
              </a:rPr>
              <a:t>Some changes are necessary that could improve the accuracy of the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07438" y="-2845897"/>
            <a:ext cx="15978794" cy="15978794"/>
          </a:xfrm>
          <a:prstGeom prst="rect">
            <a:avLst/>
          </a:prstGeom>
        </p:spPr>
      </p:pic>
      <p:sp>
        <p:nvSpPr>
          <p:cNvPr id="8" name="TextBox 8"/>
          <p:cNvSpPr txBox="1"/>
          <p:nvPr/>
        </p:nvSpPr>
        <p:spPr>
          <a:xfrm>
            <a:off x="1028700" y="3092902"/>
            <a:ext cx="6726288" cy="3444875"/>
          </a:xfrm>
          <a:prstGeom prst="rect">
            <a:avLst/>
          </a:prstGeom>
        </p:spPr>
        <p:txBody>
          <a:bodyPr lIns="0" tIns="0" rIns="0" bIns="0" rtlCol="0" anchor="t">
            <a:spAutoFit/>
          </a:bodyPr>
          <a:lstStyle/>
          <a:p>
            <a:pPr>
              <a:lnSpc>
                <a:spcPts val="9099"/>
              </a:lnSpc>
            </a:pPr>
            <a:r>
              <a:rPr lang="en-US" sz="6999" dirty="0" err="1">
                <a:solidFill>
                  <a:srgbClr val="FFFFFF"/>
                </a:solidFill>
                <a:latin typeface="Klein Bold"/>
              </a:rPr>
              <a:t>Tfidf</a:t>
            </a:r>
            <a:r>
              <a:rPr lang="en-US" sz="6999" dirty="0">
                <a:solidFill>
                  <a:srgbClr val="FFFFFF"/>
                </a:solidFill>
                <a:latin typeface="Klein Bold"/>
              </a:rPr>
              <a:t> Vectorize and </a:t>
            </a:r>
          </a:p>
          <a:p>
            <a:pPr>
              <a:lnSpc>
                <a:spcPts val="9099"/>
              </a:lnSpc>
            </a:pPr>
            <a:r>
              <a:rPr lang="en-US" sz="6999" dirty="0">
                <a:solidFill>
                  <a:srgbClr val="FFFFFF"/>
                </a:solidFill>
                <a:latin typeface="Klein Bold"/>
              </a:rPr>
              <a:t>Label Binarize</a:t>
            </a:r>
          </a:p>
        </p:txBody>
      </p:sp>
      <p:grpSp>
        <p:nvGrpSpPr>
          <p:cNvPr id="40" name="Group 39">
            <a:extLst>
              <a:ext uri="{FF2B5EF4-FFF2-40B4-BE49-F238E27FC236}">
                <a16:creationId xmlns:a16="http://schemas.microsoft.com/office/drawing/2014/main" id="{89A7B810-17AD-A132-35DB-1C5737C46DB3}"/>
              </a:ext>
            </a:extLst>
          </p:cNvPr>
          <p:cNvGrpSpPr/>
          <p:nvPr/>
        </p:nvGrpSpPr>
        <p:grpSpPr>
          <a:xfrm>
            <a:off x="11168969" y="1028695"/>
            <a:ext cx="6090331" cy="1279574"/>
            <a:chOff x="11168969" y="1028695"/>
            <a:chExt cx="6090331" cy="1279574"/>
          </a:xfrm>
        </p:grpSpPr>
        <p:grpSp>
          <p:nvGrpSpPr>
            <p:cNvPr id="3" name="Group 3"/>
            <p:cNvGrpSpPr/>
            <p:nvPr/>
          </p:nvGrpSpPr>
          <p:grpSpPr>
            <a:xfrm>
              <a:off x="11168969" y="1028695"/>
              <a:ext cx="1279574" cy="1279574"/>
              <a:chOff x="0" y="0"/>
              <a:chExt cx="1706099" cy="1706099"/>
            </a:xfrm>
          </p:grpSpPr>
          <p:grpSp>
            <p:nvGrpSpPr>
              <p:cNvPr id="4" name="Group 4"/>
              <p:cNvGrpSpPr/>
              <p:nvPr/>
            </p:nvGrpSpPr>
            <p:grpSpPr>
              <a:xfrm>
                <a:off x="0" y="0"/>
                <a:ext cx="1706099" cy="170609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643F"/>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639"/>
                    </a:lnSpc>
                  </a:pPr>
                  <a:endParaRPr/>
                </a:p>
              </p:txBody>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67" y="450775"/>
                <a:ext cx="806565" cy="804548"/>
              </a:xfrm>
              <a:prstGeom prst="rect">
                <a:avLst/>
              </a:prstGeom>
            </p:spPr>
          </p:pic>
        </p:grpSp>
        <p:grpSp>
          <p:nvGrpSpPr>
            <p:cNvPr id="9" name="Group 9"/>
            <p:cNvGrpSpPr/>
            <p:nvPr/>
          </p:nvGrpSpPr>
          <p:grpSpPr>
            <a:xfrm>
              <a:off x="12966522" y="1166082"/>
              <a:ext cx="4292778" cy="1004804"/>
              <a:chOff x="0" y="0"/>
              <a:chExt cx="5723703" cy="1339739"/>
            </a:xfrm>
          </p:grpSpPr>
          <p:sp>
            <p:nvSpPr>
              <p:cNvPr id="10" name="TextBox 10"/>
              <p:cNvSpPr txBox="1"/>
              <p:nvPr/>
            </p:nvSpPr>
            <p:spPr>
              <a:xfrm>
                <a:off x="0" y="-19050"/>
                <a:ext cx="5723703" cy="628650"/>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Klein Bold"/>
                  </a:rPr>
                  <a:t>Tfidf Vectorize</a:t>
                </a:r>
              </a:p>
            </p:txBody>
          </p:sp>
          <p:sp>
            <p:nvSpPr>
              <p:cNvPr id="11" name="TextBox 11"/>
              <p:cNvSpPr txBox="1"/>
              <p:nvPr/>
            </p:nvSpPr>
            <p:spPr>
              <a:xfrm>
                <a:off x="0" y="761042"/>
                <a:ext cx="5723703" cy="578697"/>
              </a:xfrm>
              <a:prstGeom prst="rect">
                <a:avLst/>
              </a:prstGeom>
            </p:spPr>
            <p:txBody>
              <a:bodyPr lIns="0" tIns="0" rIns="0" bIns="0" rtlCol="0" anchor="t">
                <a:spAutoFit/>
              </a:bodyPr>
              <a:lstStyle/>
              <a:p>
                <a:pPr marL="0" lvl="0" indent="0">
                  <a:lnSpc>
                    <a:spcPts val="3639"/>
                  </a:lnSpc>
                  <a:spcBef>
                    <a:spcPct val="0"/>
                  </a:spcBef>
                </a:pPr>
                <a:r>
                  <a:rPr lang="en-US" sz="2599" dirty="0" err="1">
                    <a:solidFill>
                      <a:srgbClr val="2A2E3A"/>
                    </a:solidFill>
                    <a:latin typeface="Helios"/>
                  </a:rPr>
                  <a:t>item_description</a:t>
                </a:r>
                <a:endParaRPr lang="en-US" sz="2599" dirty="0">
                  <a:solidFill>
                    <a:srgbClr val="2A2E3A"/>
                  </a:solidFill>
                  <a:latin typeface="Helios"/>
                </a:endParaRPr>
              </a:p>
            </p:txBody>
          </p:sp>
        </p:grpSp>
      </p:grpSp>
      <p:grpSp>
        <p:nvGrpSpPr>
          <p:cNvPr id="41" name="Group 40">
            <a:extLst>
              <a:ext uri="{FF2B5EF4-FFF2-40B4-BE49-F238E27FC236}">
                <a16:creationId xmlns:a16="http://schemas.microsoft.com/office/drawing/2014/main" id="{0F9A13A1-66E0-702C-66B6-CA8F806135E5}"/>
              </a:ext>
            </a:extLst>
          </p:cNvPr>
          <p:cNvGrpSpPr/>
          <p:nvPr/>
        </p:nvGrpSpPr>
        <p:grpSpPr>
          <a:xfrm>
            <a:off x="11168969" y="2674990"/>
            <a:ext cx="7119031" cy="1462004"/>
            <a:chOff x="11168969" y="2674990"/>
            <a:chExt cx="7119031" cy="1462004"/>
          </a:xfrm>
        </p:grpSpPr>
        <p:grpSp>
          <p:nvGrpSpPr>
            <p:cNvPr id="12" name="Group 12"/>
            <p:cNvGrpSpPr/>
            <p:nvPr/>
          </p:nvGrpSpPr>
          <p:grpSpPr>
            <a:xfrm>
              <a:off x="12966522" y="2674990"/>
              <a:ext cx="5321478" cy="1462004"/>
              <a:chOff x="0" y="0"/>
              <a:chExt cx="7095303" cy="1949339"/>
            </a:xfrm>
          </p:grpSpPr>
          <p:sp>
            <p:nvSpPr>
              <p:cNvPr id="13" name="TextBox 13"/>
              <p:cNvSpPr txBox="1"/>
              <p:nvPr/>
            </p:nvSpPr>
            <p:spPr>
              <a:xfrm>
                <a:off x="0" y="-9525"/>
                <a:ext cx="7095303"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Helios Bold"/>
                  </a:rPr>
                  <a:t>Label Binarizer</a:t>
                </a:r>
              </a:p>
            </p:txBody>
          </p:sp>
          <p:sp>
            <p:nvSpPr>
              <p:cNvPr id="14" name="TextBox 14"/>
              <p:cNvSpPr txBox="1"/>
              <p:nvPr/>
            </p:nvSpPr>
            <p:spPr>
              <a:xfrm>
                <a:off x="0" y="761042"/>
                <a:ext cx="7095303" cy="1188297"/>
              </a:xfrm>
              <a:prstGeom prst="rect">
                <a:avLst/>
              </a:prstGeom>
            </p:spPr>
            <p:txBody>
              <a:bodyPr lIns="0" tIns="0" rIns="0" bIns="0" rtlCol="0" anchor="t">
                <a:spAutoFit/>
              </a:bodyPr>
              <a:lstStyle/>
              <a:p>
                <a:pPr marL="0" lvl="0" indent="0">
                  <a:lnSpc>
                    <a:spcPts val="3639"/>
                  </a:lnSpc>
                  <a:spcBef>
                    <a:spcPct val="0"/>
                  </a:spcBef>
                </a:pPr>
                <a:r>
                  <a:rPr lang="en-US" sz="2599" dirty="0" err="1">
                    <a:solidFill>
                      <a:srgbClr val="2A2E3A"/>
                    </a:solidFill>
                    <a:latin typeface="Helios"/>
                  </a:rPr>
                  <a:t>brand_name</a:t>
                </a:r>
                <a:r>
                  <a:rPr lang="en-US" sz="2599" dirty="0">
                    <a:solidFill>
                      <a:srgbClr val="2A2E3A"/>
                    </a:solidFill>
                    <a:latin typeface="Helios"/>
                  </a:rPr>
                  <a:t>, sub_category_1, sub_category_2, sub_category_3</a:t>
                </a:r>
              </a:p>
            </p:txBody>
          </p:sp>
        </p:grpSp>
        <p:grpSp>
          <p:nvGrpSpPr>
            <p:cNvPr id="20" name="Group 20"/>
            <p:cNvGrpSpPr/>
            <p:nvPr/>
          </p:nvGrpSpPr>
          <p:grpSpPr>
            <a:xfrm>
              <a:off x="11168969" y="2766205"/>
              <a:ext cx="1279574" cy="1279574"/>
              <a:chOff x="0" y="0"/>
              <a:chExt cx="1706099" cy="1706099"/>
            </a:xfrm>
          </p:grpSpPr>
          <p:grpSp>
            <p:nvGrpSpPr>
              <p:cNvPr id="21" name="Group 21"/>
              <p:cNvGrpSpPr/>
              <p:nvPr/>
            </p:nvGrpSpPr>
            <p:grpSpPr>
              <a:xfrm>
                <a:off x="0" y="0"/>
                <a:ext cx="1706099" cy="170609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643F"/>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639"/>
                    </a:lnSpc>
                  </a:pPr>
                  <a:endParaRPr/>
                </a:p>
              </p:txBody>
            </p:sp>
          </p:grpSp>
          <p:pic>
            <p:nvPicPr>
              <p:cNvPr id="24" name="Picture 2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67" y="450775"/>
                <a:ext cx="806565" cy="804548"/>
              </a:xfrm>
              <a:prstGeom prst="rect">
                <a:avLst/>
              </a:prstGeom>
            </p:spPr>
          </p:pic>
        </p:grpSp>
      </p:grpSp>
      <p:grpSp>
        <p:nvGrpSpPr>
          <p:cNvPr id="42" name="Group 41">
            <a:extLst>
              <a:ext uri="{FF2B5EF4-FFF2-40B4-BE49-F238E27FC236}">
                <a16:creationId xmlns:a16="http://schemas.microsoft.com/office/drawing/2014/main" id="{380A853A-4A90-9261-52D6-B655E6D51FAB}"/>
              </a:ext>
            </a:extLst>
          </p:cNvPr>
          <p:cNvGrpSpPr/>
          <p:nvPr/>
        </p:nvGrpSpPr>
        <p:grpSpPr>
          <a:xfrm>
            <a:off x="11168969" y="4502980"/>
            <a:ext cx="6090331" cy="1279574"/>
            <a:chOff x="11168969" y="4502980"/>
            <a:chExt cx="6090331" cy="1279574"/>
          </a:xfrm>
        </p:grpSpPr>
        <p:grpSp>
          <p:nvGrpSpPr>
            <p:cNvPr id="15" name="Group 15"/>
            <p:cNvGrpSpPr/>
            <p:nvPr/>
          </p:nvGrpSpPr>
          <p:grpSpPr>
            <a:xfrm>
              <a:off x="12966522" y="4641098"/>
              <a:ext cx="4292778" cy="1004804"/>
              <a:chOff x="0" y="0"/>
              <a:chExt cx="5723703" cy="1339739"/>
            </a:xfrm>
          </p:grpSpPr>
          <p:sp>
            <p:nvSpPr>
              <p:cNvPr id="16" name="TextBox 16"/>
              <p:cNvSpPr txBox="1"/>
              <p:nvPr/>
            </p:nvSpPr>
            <p:spPr>
              <a:xfrm>
                <a:off x="0" y="-9525"/>
                <a:ext cx="5723703"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2A2E3A"/>
                    </a:solidFill>
                    <a:latin typeface="Helios Bold"/>
                  </a:rPr>
                  <a:t>Label Encoding</a:t>
                </a:r>
              </a:p>
            </p:txBody>
          </p:sp>
          <p:sp>
            <p:nvSpPr>
              <p:cNvPr id="17" name="TextBox 17"/>
              <p:cNvSpPr txBox="1"/>
              <p:nvPr/>
            </p:nvSpPr>
            <p:spPr>
              <a:xfrm>
                <a:off x="0" y="761042"/>
                <a:ext cx="5723703" cy="578697"/>
              </a:xfrm>
              <a:prstGeom prst="rect">
                <a:avLst/>
              </a:prstGeom>
            </p:spPr>
            <p:txBody>
              <a:bodyPr lIns="0" tIns="0" rIns="0" bIns="0" rtlCol="0" anchor="t">
                <a:spAutoFit/>
              </a:bodyPr>
              <a:lstStyle/>
              <a:p>
                <a:pPr marL="0" lvl="0" indent="0">
                  <a:lnSpc>
                    <a:spcPts val="3639"/>
                  </a:lnSpc>
                  <a:spcBef>
                    <a:spcPct val="0"/>
                  </a:spcBef>
                </a:pPr>
                <a:r>
                  <a:rPr lang="en-US" sz="2599" dirty="0">
                    <a:solidFill>
                      <a:srgbClr val="2A2E3A"/>
                    </a:solidFill>
                    <a:latin typeface="Helios"/>
                  </a:rPr>
                  <a:t>name, </a:t>
                </a:r>
                <a:r>
                  <a:rPr lang="en-US" sz="2599" dirty="0" err="1">
                    <a:solidFill>
                      <a:srgbClr val="2A2E3A"/>
                    </a:solidFill>
                    <a:latin typeface="Helios"/>
                  </a:rPr>
                  <a:t>name_first</a:t>
                </a:r>
                <a:endParaRPr lang="en-US" sz="2599" dirty="0">
                  <a:solidFill>
                    <a:srgbClr val="2A2E3A"/>
                  </a:solidFill>
                  <a:latin typeface="Helios"/>
                </a:endParaRPr>
              </a:p>
            </p:txBody>
          </p:sp>
        </p:grpSp>
        <p:grpSp>
          <p:nvGrpSpPr>
            <p:cNvPr id="25" name="Group 25"/>
            <p:cNvGrpSpPr/>
            <p:nvPr/>
          </p:nvGrpSpPr>
          <p:grpSpPr>
            <a:xfrm>
              <a:off x="11168969" y="4502980"/>
              <a:ext cx="1279574" cy="1279574"/>
              <a:chOff x="0" y="0"/>
              <a:chExt cx="1706099" cy="1706099"/>
            </a:xfrm>
          </p:grpSpPr>
          <p:grpSp>
            <p:nvGrpSpPr>
              <p:cNvPr id="26" name="Group 26"/>
              <p:cNvGrpSpPr/>
              <p:nvPr/>
            </p:nvGrpSpPr>
            <p:grpSpPr>
              <a:xfrm>
                <a:off x="0" y="0"/>
                <a:ext cx="1706099" cy="1706099"/>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643F"/>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639"/>
                    </a:lnSpc>
                  </a:pPr>
                  <a:endParaRPr/>
                </a:p>
              </p:txBody>
            </p:sp>
          </p:grpSp>
          <p:pic>
            <p:nvPicPr>
              <p:cNvPr id="29" name="Picture 2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67" y="450775"/>
                <a:ext cx="806565" cy="804548"/>
              </a:xfrm>
              <a:prstGeom prst="rect">
                <a:avLst/>
              </a:prstGeom>
            </p:spPr>
          </p:pic>
        </p:grpSp>
      </p:grpSp>
      <p:grpSp>
        <p:nvGrpSpPr>
          <p:cNvPr id="43" name="Group 42">
            <a:extLst>
              <a:ext uri="{FF2B5EF4-FFF2-40B4-BE49-F238E27FC236}">
                <a16:creationId xmlns:a16="http://schemas.microsoft.com/office/drawing/2014/main" id="{0CC5BA3D-D38C-B98E-5821-DCB05B6D4DE6}"/>
              </a:ext>
            </a:extLst>
          </p:cNvPr>
          <p:cNvGrpSpPr/>
          <p:nvPr/>
        </p:nvGrpSpPr>
        <p:grpSpPr>
          <a:xfrm>
            <a:off x="11168969" y="6239754"/>
            <a:ext cx="6090331" cy="1279574"/>
            <a:chOff x="11168969" y="6239754"/>
            <a:chExt cx="6090331" cy="1279574"/>
          </a:xfrm>
        </p:grpSpPr>
        <p:sp>
          <p:nvSpPr>
            <p:cNvPr id="18" name="TextBox 18"/>
            <p:cNvSpPr txBox="1"/>
            <p:nvPr/>
          </p:nvSpPr>
          <p:spPr>
            <a:xfrm>
              <a:off x="12966522" y="6414283"/>
              <a:ext cx="4292778" cy="923925"/>
            </a:xfrm>
            <a:prstGeom prst="rect">
              <a:avLst/>
            </a:prstGeom>
          </p:spPr>
          <p:txBody>
            <a:bodyPr lIns="0" tIns="0" rIns="0" bIns="0" rtlCol="0" anchor="t">
              <a:spAutoFit/>
            </a:bodyPr>
            <a:lstStyle/>
            <a:p>
              <a:pPr marL="0" lvl="0" indent="0">
                <a:lnSpc>
                  <a:spcPts val="3600"/>
                </a:lnSpc>
                <a:spcBef>
                  <a:spcPct val="0"/>
                </a:spcBef>
              </a:pPr>
              <a:r>
                <a:rPr lang="en-US" sz="3000" dirty="0">
                  <a:solidFill>
                    <a:srgbClr val="2A2E3A"/>
                  </a:solidFill>
                  <a:latin typeface="Helios Bold"/>
                </a:rPr>
                <a:t>Convert to standard form </a:t>
              </a:r>
            </a:p>
          </p:txBody>
        </p:sp>
        <p:grpSp>
          <p:nvGrpSpPr>
            <p:cNvPr id="30" name="Group 30"/>
            <p:cNvGrpSpPr/>
            <p:nvPr/>
          </p:nvGrpSpPr>
          <p:grpSpPr>
            <a:xfrm>
              <a:off x="11168969" y="6239754"/>
              <a:ext cx="1279574" cy="1279574"/>
              <a:chOff x="0" y="0"/>
              <a:chExt cx="1706099" cy="1706099"/>
            </a:xfrm>
          </p:grpSpPr>
          <p:grpSp>
            <p:nvGrpSpPr>
              <p:cNvPr id="31" name="Group 31"/>
              <p:cNvGrpSpPr/>
              <p:nvPr/>
            </p:nvGrpSpPr>
            <p:grpSpPr>
              <a:xfrm>
                <a:off x="0" y="0"/>
                <a:ext cx="1706099" cy="170609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643F"/>
                </a:solidFill>
              </p:spPr>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3639"/>
                    </a:lnSpc>
                  </a:pPr>
                  <a:endParaRPr/>
                </a:p>
              </p:txBody>
            </p:sp>
          </p:grpSp>
          <p:pic>
            <p:nvPicPr>
              <p:cNvPr id="34" name="Picture 3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67" y="450775"/>
                <a:ext cx="806565" cy="804548"/>
              </a:xfrm>
              <a:prstGeom prst="rect">
                <a:avLst/>
              </a:prstGeom>
            </p:spPr>
          </p:pic>
        </p:grpSp>
      </p:grpSp>
      <p:grpSp>
        <p:nvGrpSpPr>
          <p:cNvPr id="44" name="Group 43">
            <a:extLst>
              <a:ext uri="{FF2B5EF4-FFF2-40B4-BE49-F238E27FC236}">
                <a16:creationId xmlns:a16="http://schemas.microsoft.com/office/drawing/2014/main" id="{2B0EB68E-621D-386D-CB93-B142452FDCEE}"/>
              </a:ext>
            </a:extLst>
          </p:cNvPr>
          <p:cNvGrpSpPr/>
          <p:nvPr/>
        </p:nvGrpSpPr>
        <p:grpSpPr>
          <a:xfrm>
            <a:off x="11168969" y="7976528"/>
            <a:ext cx="6090331" cy="1279574"/>
            <a:chOff x="11168969" y="7976528"/>
            <a:chExt cx="6090331" cy="1279574"/>
          </a:xfrm>
        </p:grpSpPr>
        <p:sp>
          <p:nvSpPr>
            <p:cNvPr id="19" name="TextBox 19"/>
            <p:cNvSpPr txBox="1"/>
            <p:nvPr/>
          </p:nvSpPr>
          <p:spPr>
            <a:xfrm>
              <a:off x="12966522" y="8151790"/>
              <a:ext cx="4292778" cy="923925"/>
            </a:xfrm>
            <a:prstGeom prst="rect">
              <a:avLst/>
            </a:prstGeom>
          </p:spPr>
          <p:txBody>
            <a:bodyPr lIns="0" tIns="0" rIns="0" bIns="0" rtlCol="0" anchor="t">
              <a:spAutoFit/>
            </a:bodyPr>
            <a:lstStyle/>
            <a:p>
              <a:pPr marL="0" lvl="0" indent="0">
                <a:lnSpc>
                  <a:spcPts val="3600"/>
                </a:lnSpc>
                <a:spcBef>
                  <a:spcPct val="0"/>
                </a:spcBef>
              </a:pPr>
              <a:r>
                <a:rPr lang="en-US" sz="3000" dirty="0">
                  <a:solidFill>
                    <a:srgbClr val="2A2E3A"/>
                  </a:solidFill>
                  <a:latin typeface="Helios Bold"/>
                </a:rPr>
                <a:t>Convert into sparse matrix</a:t>
              </a:r>
            </a:p>
          </p:txBody>
        </p:sp>
        <p:grpSp>
          <p:nvGrpSpPr>
            <p:cNvPr id="35" name="Group 35"/>
            <p:cNvGrpSpPr/>
            <p:nvPr/>
          </p:nvGrpSpPr>
          <p:grpSpPr>
            <a:xfrm>
              <a:off x="11168969" y="7976528"/>
              <a:ext cx="1279574" cy="1279574"/>
              <a:chOff x="0" y="0"/>
              <a:chExt cx="1706099" cy="1706099"/>
            </a:xfrm>
          </p:grpSpPr>
          <p:grpSp>
            <p:nvGrpSpPr>
              <p:cNvPr id="36" name="Group 36"/>
              <p:cNvGrpSpPr/>
              <p:nvPr/>
            </p:nvGrpSpPr>
            <p:grpSpPr>
              <a:xfrm>
                <a:off x="0" y="0"/>
                <a:ext cx="1706099" cy="1706099"/>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643F"/>
                </a:soli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3639"/>
                    </a:lnSpc>
                  </a:pPr>
                  <a:endParaRPr/>
                </a:p>
              </p:txBody>
            </p:sp>
          </p:grpSp>
          <p:pic>
            <p:nvPicPr>
              <p:cNvPr id="39" name="Picture 3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9767" y="450775"/>
                <a:ext cx="806565" cy="804548"/>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340491"/>
            <a:chOff x="0" y="0"/>
            <a:chExt cx="4816593" cy="616426"/>
          </a:xfrm>
        </p:grpSpPr>
        <p:sp>
          <p:nvSpPr>
            <p:cNvPr id="3" name="Freeform 3"/>
            <p:cNvSpPr/>
            <p:nvPr/>
          </p:nvSpPr>
          <p:spPr>
            <a:xfrm>
              <a:off x="0" y="0"/>
              <a:ext cx="4816592" cy="616426"/>
            </a:xfrm>
            <a:custGeom>
              <a:avLst/>
              <a:gdLst/>
              <a:ahLst/>
              <a:cxnLst/>
              <a:rect l="l" t="t" r="r" b="b"/>
              <a:pathLst>
                <a:path w="4816592" h="616426">
                  <a:moveTo>
                    <a:pt x="0" y="0"/>
                  </a:moveTo>
                  <a:lnTo>
                    <a:pt x="4816592" y="0"/>
                  </a:lnTo>
                  <a:lnTo>
                    <a:pt x="4816592" y="616426"/>
                  </a:lnTo>
                  <a:lnTo>
                    <a:pt x="0" y="616426"/>
                  </a:lnTo>
                  <a:close/>
                </a:path>
              </a:pathLst>
            </a:custGeom>
            <a:solidFill>
              <a:srgbClr val="FA643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grpSp>
        <p:nvGrpSpPr>
          <p:cNvPr id="5" name="Group 5"/>
          <p:cNvGrpSpPr/>
          <p:nvPr/>
        </p:nvGrpSpPr>
        <p:grpSpPr>
          <a:xfrm>
            <a:off x="0" y="0"/>
            <a:ext cx="18288000" cy="2340491"/>
            <a:chOff x="0" y="0"/>
            <a:chExt cx="24384000" cy="3120655"/>
          </a:xfrm>
        </p:grpSpPr>
        <p:pic>
          <p:nvPicPr>
            <p:cNvPr id="6" name="Picture 6"/>
            <p:cNvPicPr>
              <a:picLocks noChangeAspect="1"/>
            </p:cNvPicPr>
            <p:nvPr/>
          </p:nvPicPr>
          <p:blipFill>
            <a:blip r:embed="rId2">
              <a:alphaModFix amt="14000"/>
            </a:blip>
            <a:srcRect t="63706" b="13592"/>
            <a:stretch>
              <a:fillRect/>
            </a:stretch>
          </p:blipFill>
          <p:spPr>
            <a:xfrm>
              <a:off x="0" y="0"/>
              <a:ext cx="24384000" cy="3120655"/>
            </a:xfrm>
            <a:prstGeom prst="rect">
              <a:avLst/>
            </a:prstGeom>
          </p:spPr>
        </p:pic>
      </p:grpSp>
      <p:pic>
        <p:nvPicPr>
          <p:cNvPr id="7" name="Picture 7"/>
          <p:cNvPicPr>
            <a:picLocks noChangeAspect="1"/>
          </p:cNvPicPr>
          <p:nvPr/>
        </p:nvPicPr>
        <p:blipFill>
          <a:blip r:embed="rId3"/>
          <a:srcRect/>
          <a:stretch>
            <a:fillRect/>
          </a:stretch>
        </p:blipFill>
        <p:spPr>
          <a:xfrm>
            <a:off x="7430206" y="3706737"/>
            <a:ext cx="9829094" cy="2692045"/>
          </a:xfrm>
          <a:prstGeom prst="rect">
            <a:avLst/>
          </a:prstGeom>
        </p:spPr>
      </p:pic>
      <p:sp>
        <p:nvSpPr>
          <p:cNvPr id="8" name="TextBox 8"/>
          <p:cNvSpPr txBox="1"/>
          <p:nvPr/>
        </p:nvSpPr>
        <p:spPr>
          <a:xfrm>
            <a:off x="1028700" y="3652770"/>
            <a:ext cx="6044810" cy="229235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Models  and </a:t>
            </a:r>
            <a:r>
              <a:rPr lang="en-US" sz="6999" dirty="0">
                <a:solidFill>
                  <a:srgbClr val="FA643F"/>
                </a:solidFill>
                <a:latin typeface="Klein Bold"/>
              </a:rPr>
              <a:t>Results</a:t>
            </a:r>
          </a:p>
        </p:txBody>
      </p:sp>
      <p:sp>
        <p:nvSpPr>
          <p:cNvPr id="9" name="TextBox 9"/>
          <p:cNvSpPr txBox="1"/>
          <p:nvPr/>
        </p:nvSpPr>
        <p:spPr>
          <a:xfrm>
            <a:off x="1028700" y="7763887"/>
            <a:ext cx="16230600" cy="1118870"/>
          </a:xfrm>
          <a:prstGeom prst="rect">
            <a:avLst/>
          </a:prstGeom>
        </p:spPr>
        <p:txBody>
          <a:bodyPr lIns="0" tIns="0" rIns="0" bIns="0" rtlCol="0" anchor="t">
            <a:spAutoFit/>
          </a:bodyPr>
          <a:lstStyle/>
          <a:p>
            <a:pPr algn="ctr">
              <a:lnSpc>
                <a:spcPts val="4479"/>
              </a:lnSpc>
            </a:pPr>
            <a:r>
              <a:rPr lang="en-US" sz="3199" dirty="0">
                <a:solidFill>
                  <a:srgbClr val="2A2E3A"/>
                </a:solidFill>
                <a:latin typeface="Helios"/>
              </a:rPr>
              <a:t>Their is an improvement from our </a:t>
            </a:r>
            <a:r>
              <a:rPr lang="en-US" sz="3199" dirty="0" err="1">
                <a:solidFill>
                  <a:srgbClr val="2A2E3A"/>
                </a:solidFill>
                <a:latin typeface="Helios"/>
              </a:rPr>
              <a:t>ealier</a:t>
            </a:r>
            <a:r>
              <a:rPr lang="en-US" sz="3199" dirty="0">
                <a:solidFill>
                  <a:srgbClr val="2A2E3A"/>
                </a:solidFill>
                <a:latin typeface="Helios"/>
              </a:rPr>
              <a:t> approach, and FM_FTRL worked best in above all models. So, we will use this model to recommend price.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D0F86C2-81F0-7928-7110-23BE928FEEB1}"/>
              </a:ext>
            </a:extLst>
          </p:cNvPr>
          <p:cNvGrpSpPr/>
          <p:nvPr/>
        </p:nvGrpSpPr>
        <p:grpSpPr>
          <a:xfrm>
            <a:off x="8418272" y="215303"/>
            <a:ext cx="9856393" cy="9856393"/>
            <a:chOff x="8418272" y="215303"/>
            <a:chExt cx="9856393" cy="9856393"/>
          </a:xfrm>
        </p:grpSpPr>
        <p:grpSp>
          <p:nvGrpSpPr>
            <p:cNvPr id="2" name="Group 2"/>
            <p:cNvGrpSpPr/>
            <p:nvPr/>
          </p:nvGrpSpPr>
          <p:grpSpPr>
            <a:xfrm>
              <a:off x="8418272" y="215303"/>
              <a:ext cx="9856393" cy="9856393"/>
              <a:chOff x="0" y="0"/>
              <a:chExt cx="13141858" cy="13141858"/>
            </a:xfrm>
          </p:grpSpPr>
          <p:pic>
            <p:nvPicPr>
              <p:cNvPr id="3" name="Picture 3"/>
              <p:cNvPicPr>
                <a:picLocks noChangeAspect="1"/>
              </p:cNvPicPr>
              <p:nvPr/>
            </p:nvPicPr>
            <p:blipFill>
              <a:blip r:embed="rId2">
                <a:alphaModFix amt="3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200957">
                <a:off x="1444916" y="1444916"/>
                <a:ext cx="10252025" cy="102520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1122" y="1311122"/>
                <a:ext cx="10252025" cy="10252025"/>
              </a:xfrm>
              <a:prstGeom prst="rect">
                <a:avLst/>
              </a:prstGeom>
            </p:spPr>
          </p:pic>
        </p:grpSp>
        <p:grpSp>
          <p:nvGrpSpPr>
            <p:cNvPr id="5" name="Group 5"/>
            <p:cNvGrpSpPr>
              <a:grpSpLocks noChangeAspect="1"/>
            </p:cNvGrpSpPr>
            <p:nvPr/>
          </p:nvGrpSpPr>
          <p:grpSpPr>
            <a:xfrm>
              <a:off x="10171944" y="1966426"/>
              <a:ext cx="6148356" cy="6354148"/>
              <a:chOff x="0" y="0"/>
              <a:chExt cx="6362700" cy="6575666"/>
            </a:xfrm>
          </p:grpSpPr>
          <p:sp>
            <p:nvSpPr>
              <p:cNvPr id="6" name="Freeform 6"/>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4"/>
                <a:stretch>
                  <a:fillRect l="-27563" r="-27563"/>
                </a:stretch>
              </a:blipFill>
            </p:spPr>
          </p:sp>
        </p:grpSp>
        <p:grpSp>
          <p:nvGrpSpPr>
            <p:cNvPr id="7" name="Group 7"/>
            <p:cNvGrpSpPr/>
            <p:nvPr/>
          </p:nvGrpSpPr>
          <p:grpSpPr>
            <a:xfrm>
              <a:off x="12150975" y="6974036"/>
              <a:ext cx="5108325" cy="1358812"/>
              <a:chOff x="0" y="0"/>
              <a:chExt cx="7572791" cy="2014358"/>
            </a:xfrm>
          </p:grpSpPr>
          <p:sp>
            <p:nvSpPr>
              <p:cNvPr id="8" name="Freeform 8"/>
              <p:cNvSpPr/>
              <p:nvPr/>
            </p:nvSpPr>
            <p:spPr>
              <a:xfrm>
                <a:off x="0" y="0"/>
                <a:ext cx="7572791" cy="2014358"/>
              </a:xfrm>
              <a:custGeom>
                <a:avLst/>
                <a:gdLst/>
                <a:ahLst/>
                <a:cxnLst/>
                <a:rect l="l" t="t" r="r" b="b"/>
                <a:pathLst>
                  <a:path w="7572791" h="2014358">
                    <a:moveTo>
                      <a:pt x="45466" y="0"/>
                    </a:moveTo>
                    <a:lnTo>
                      <a:pt x="7527325" y="0"/>
                    </a:lnTo>
                    <a:cubicBezTo>
                      <a:pt x="7552435" y="0"/>
                      <a:pt x="7572791" y="20356"/>
                      <a:pt x="7572791" y="45466"/>
                    </a:cubicBezTo>
                    <a:lnTo>
                      <a:pt x="7572791" y="1968892"/>
                    </a:lnTo>
                    <a:cubicBezTo>
                      <a:pt x="7572791" y="1994002"/>
                      <a:pt x="7552435" y="2014358"/>
                      <a:pt x="7527325" y="2014358"/>
                    </a:cubicBezTo>
                    <a:lnTo>
                      <a:pt x="45466" y="2014358"/>
                    </a:lnTo>
                    <a:cubicBezTo>
                      <a:pt x="20356" y="2014358"/>
                      <a:pt x="0" y="1994002"/>
                      <a:pt x="0" y="1968892"/>
                    </a:cubicBezTo>
                    <a:lnTo>
                      <a:pt x="0" y="45466"/>
                    </a:lnTo>
                    <a:cubicBezTo>
                      <a:pt x="0" y="20356"/>
                      <a:pt x="20356" y="0"/>
                      <a:pt x="45466" y="0"/>
                    </a:cubicBezTo>
                    <a:close/>
                  </a:path>
                </a:pathLst>
              </a:custGeom>
              <a:solidFill>
                <a:srgbClr val="F4F4F4"/>
              </a:solidFill>
              <a:ln>
                <a:noFill/>
              </a:ln>
            </p:spPr>
          </p:sp>
          <p:sp>
            <p:nvSpPr>
              <p:cNvPr id="9" name="TextBox 9"/>
              <p:cNvSpPr txBox="1"/>
              <p:nvPr/>
            </p:nvSpPr>
            <p:spPr>
              <a:xfrm>
                <a:off x="153925" y="581729"/>
                <a:ext cx="7322749" cy="850900"/>
              </a:xfrm>
              <a:prstGeom prst="rect">
                <a:avLst/>
              </a:prstGeom>
            </p:spPr>
            <p:txBody>
              <a:bodyPr lIns="254000" tIns="254000" rIns="254000" bIns="254000" rtlCol="0" anchor="ctr"/>
              <a:lstStyle/>
              <a:p>
                <a:pPr algn="just">
                  <a:lnSpc>
                    <a:spcPts val="2100"/>
                  </a:lnSpc>
                </a:pPr>
                <a:r>
                  <a:rPr lang="en-US" sz="1500" dirty="0">
                    <a:solidFill>
                      <a:srgbClr val="2A2E3A"/>
                    </a:solidFill>
                    <a:latin typeface="Helios"/>
                  </a:rPr>
                  <a:t>The goal is to solve the problem of suggesting the appropriate price of products to online sellers.</a:t>
                </a:r>
              </a:p>
            </p:txBody>
          </p:sp>
        </p:grpSp>
      </p:grpSp>
      <p:sp>
        <p:nvSpPr>
          <p:cNvPr id="11" name="TextBox 11"/>
          <p:cNvSpPr txBox="1"/>
          <p:nvPr/>
        </p:nvSpPr>
        <p:spPr>
          <a:xfrm>
            <a:off x="1028700" y="1062963"/>
            <a:ext cx="7285740" cy="227330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Problem </a:t>
            </a:r>
            <a:r>
              <a:rPr lang="en-US" sz="6999" dirty="0">
                <a:solidFill>
                  <a:srgbClr val="FA643F"/>
                </a:solidFill>
                <a:latin typeface="Klein Bold"/>
              </a:rPr>
              <a:t>Description</a:t>
            </a:r>
          </a:p>
        </p:txBody>
      </p:sp>
      <p:sp>
        <p:nvSpPr>
          <p:cNvPr id="13" name="TextBox 12">
            <a:extLst>
              <a:ext uri="{FF2B5EF4-FFF2-40B4-BE49-F238E27FC236}">
                <a16:creationId xmlns:a16="http://schemas.microsoft.com/office/drawing/2014/main" id="{50E1EAD1-03C6-3A8E-FF66-98B640ECD565}"/>
              </a:ext>
            </a:extLst>
          </p:cNvPr>
          <p:cNvSpPr txBox="1"/>
          <p:nvPr/>
        </p:nvSpPr>
        <p:spPr>
          <a:xfrm>
            <a:off x="927805" y="3632005"/>
            <a:ext cx="8396557" cy="4247317"/>
          </a:xfrm>
          <a:prstGeom prst="rect">
            <a:avLst/>
          </a:prstGeom>
          <a:noFill/>
        </p:spPr>
        <p:txBody>
          <a:bodyPr wrap="square" rtlCol="0">
            <a:spAutoFit/>
          </a:bodyPr>
          <a:lstStyle/>
          <a:p>
            <a:pPr algn="just"/>
            <a:r>
              <a:rPr lang="en-US" sz="3600" dirty="0">
                <a:solidFill>
                  <a:srgbClr val="2A2E3A"/>
                </a:solidFill>
                <a:latin typeface="Helios"/>
              </a:rPr>
              <a:t>An E-commerce website wants us to build an algorithm that automatically suggests the right product prices from the user-inputted text descriptions of their products, including details like product category name, brand name, item condition, etc.</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31936" y="5162550"/>
            <a:ext cx="1586999" cy="0"/>
          </a:xfrm>
          <a:prstGeom prst="line">
            <a:avLst/>
          </a:prstGeom>
          <a:ln w="38100" cap="flat">
            <a:solidFill>
              <a:srgbClr val="F4F4F4"/>
            </a:solidFill>
            <a:prstDash val="solid"/>
            <a:headEnd type="none" w="sm" len="sm"/>
            <a:tailEnd type="none" w="sm" len="sm"/>
          </a:ln>
        </p:spPr>
      </p:sp>
      <p:sp>
        <p:nvSpPr>
          <p:cNvPr id="3" name="AutoShape 3"/>
          <p:cNvSpPr/>
          <p:nvPr/>
        </p:nvSpPr>
        <p:spPr>
          <a:xfrm>
            <a:off x="8350501" y="5162550"/>
            <a:ext cx="1586999" cy="0"/>
          </a:xfrm>
          <a:prstGeom prst="line">
            <a:avLst/>
          </a:prstGeom>
          <a:ln w="38100" cap="flat">
            <a:solidFill>
              <a:srgbClr val="F4F4F4"/>
            </a:solidFill>
            <a:prstDash val="solid"/>
            <a:headEnd type="none" w="sm" len="sm"/>
            <a:tailEnd type="none" w="sm" len="sm"/>
          </a:ln>
        </p:spPr>
      </p:sp>
      <p:sp>
        <p:nvSpPr>
          <p:cNvPr id="4" name="AutoShape 4"/>
          <p:cNvSpPr/>
          <p:nvPr/>
        </p:nvSpPr>
        <p:spPr>
          <a:xfrm>
            <a:off x="12469065" y="5162550"/>
            <a:ext cx="1586999" cy="0"/>
          </a:xfrm>
          <a:prstGeom prst="line">
            <a:avLst/>
          </a:prstGeom>
          <a:ln w="38100" cap="flat">
            <a:solidFill>
              <a:srgbClr val="F4F4F4"/>
            </a:solidFill>
            <a:prstDash val="solid"/>
            <a:headEnd type="none" w="sm" len="sm"/>
            <a:tailEnd type="none" w="sm" len="sm"/>
          </a:ln>
        </p:spPr>
      </p:sp>
      <p:grpSp>
        <p:nvGrpSpPr>
          <p:cNvPr id="5" name="Group 5"/>
          <p:cNvGrpSpPr/>
          <p:nvPr/>
        </p:nvGrpSpPr>
        <p:grpSpPr>
          <a:xfrm>
            <a:off x="0" y="9125919"/>
            <a:ext cx="18288000" cy="1161081"/>
            <a:chOff x="0" y="0"/>
            <a:chExt cx="4816593" cy="305799"/>
          </a:xfrm>
        </p:grpSpPr>
        <p:sp>
          <p:nvSpPr>
            <p:cNvPr id="6" name="Freeform 6"/>
            <p:cNvSpPr/>
            <p:nvPr/>
          </p:nvSpPr>
          <p:spPr>
            <a:xfrm>
              <a:off x="0" y="0"/>
              <a:ext cx="4816592" cy="305799"/>
            </a:xfrm>
            <a:custGeom>
              <a:avLst/>
              <a:gdLst/>
              <a:ahLst/>
              <a:cxnLst/>
              <a:rect l="l" t="t" r="r" b="b"/>
              <a:pathLst>
                <a:path w="4816592" h="305799">
                  <a:moveTo>
                    <a:pt x="0" y="0"/>
                  </a:moveTo>
                  <a:lnTo>
                    <a:pt x="4816592" y="0"/>
                  </a:lnTo>
                  <a:lnTo>
                    <a:pt x="4816592" y="305799"/>
                  </a:lnTo>
                  <a:lnTo>
                    <a:pt x="0" y="305799"/>
                  </a:lnTo>
                  <a:close/>
                </a:path>
              </a:pathLst>
            </a:custGeom>
            <a:solidFill>
              <a:srgbClr val="F4F4F4"/>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srcRect/>
          <a:stretch>
            <a:fillRect/>
          </a:stretch>
        </p:blipFill>
        <p:spPr>
          <a:xfrm>
            <a:off x="1304756" y="5068597"/>
            <a:ext cx="15954544" cy="3597228"/>
          </a:xfrm>
          <a:prstGeom prst="rect">
            <a:avLst/>
          </a:prstGeom>
        </p:spPr>
      </p:pic>
      <p:sp>
        <p:nvSpPr>
          <p:cNvPr id="9" name="TextBox 9"/>
          <p:cNvSpPr txBox="1"/>
          <p:nvPr/>
        </p:nvSpPr>
        <p:spPr>
          <a:xfrm>
            <a:off x="2619223" y="1008062"/>
            <a:ext cx="13049553" cy="1139825"/>
          </a:xfrm>
          <a:prstGeom prst="rect">
            <a:avLst/>
          </a:prstGeom>
        </p:spPr>
        <p:txBody>
          <a:bodyPr lIns="0" tIns="0" rIns="0" bIns="0" rtlCol="0" anchor="t">
            <a:spAutoFit/>
          </a:bodyPr>
          <a:lstStyle/>
          <a:p>
            <a:pPr algn="ctr">
              <a:lnSpc>
                <a:spcPts val="9099"/>
              </a:lnSpc>
            </a:pPr>
            <a:r>
              <a:rPr lang="en-US" sz="6999" dirty="0">
                <a:solidFill>
                  <a:srgbClr val="2A2E3A"/>
                </a:solidFill>
                <a:latin typeface="Klein Bold"/>
              </a:rPr>
              <a:t>Final </a:t>
            </a:r>
            <a:r>
              <a:rPr lang="en-US" sz="6999" dirty="0">
                <a:solidFill>
                  <a:srgbClr val="FA643F"/>
                </a:solidFill>
                <a:latin typeface="Klein Bold"/>
              </a:rPr>
              <a:t>Prediction</a:t>
            </a:r>
          </a:p>
        </p:txBody>
      </p:sp>
      <p:sp>
        <p:nvSpPr>
          <p:cNvPr id="10" name="TextBox 10"/>
          <p:cNvSpPr txBox="1"/>
          <p:nvPr/>
        </p:nvSpPr>
        <p:spPr>
          <a:xfrm>
            <a:off x="1626649" y="2597807"/>
            <a:ext cx="15034703" cy="1118870"/>
          </a:xfrm>
          <a:prstGeom prst="rect">
            <a:avLst/>
          </a:prstGeom>
        </p:spPr>
        <p:txBody>
          <a:bodyPr lIns="0" tIns="0" rIns="0" bIns="0" rtlCol="0" anchor="t">
            <a:spAutoFit/>
          </a:bodyPr>
          <a:lstStyle/>
          <a:p>
            <a:pPr algn="ctr">
              <a:lnSpc>
                <a:spcPts val="4479"/>
              </a:lnSpc>
            </a:pPr>
            <a:r>
              <a:rPr lang="en-US" sz="3199" dirty="0">
                <a:solidFill>
                  <a:srgbClr val="2A2E3A"/>
                </a:solidFill>
                <a:latin typeface="Helios"/>
              </a:rPr>
              <a:t>We used FM_FTRL model to make predictions on the unseen test data, and obtained the predicted logarithm of prices and then we converted it to normal price.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pic>
        <p:nvPicPr>
          <p:cNvPr id="3" name="Picture 3"/>
          <p:cNvPicPr>
            <a:picLocks noChangeAspect="1"/>
          </p:cNvPicPr>
          <p:nvPr/>
        </p:nvPicPr>
        <p:blipFill>
          <a:blip r:embed="rId4"/>
          <a:srcRect/>
          <a:stretch>
            <a:fillRect/>
          </a:stretch>
        </p:blipFill>
        <p:spPr>
          <a:xfrm>
            <a:off x="9578398" y="4116444"/>
            <a:ext cx="7680902" cy="5120602"/>
          </a:xfrm>
          <a:prstGeom prst="rect">
            <a:avLst/>
          </a:prstGeom>
        </p:spPr>
      </p:pic>
      <p:pic>
        <p:nvPicPr>
          <p:cNvPr id="4" name="Picture 4"/>
          <p:cNvPicPr>
            <a:picLocks noChangeAspect="1"/>
          </p:cNvPicPr>
          <p:nvPr/>
        </p:nvPicPr>
        <p:blipFill>
          <a:blip r:embed="rId5"/>
          <a:srcRect/>
          <a:stretch>
            <a:fillRect/>
          </a:stretch>
        </p:blipFill>
        <p:spPr>
          <a:xfrm>
            <a:off x="1028700" y="4116444"/>
            <a:ext cx="7680902" cy="5120602"/>
          </a:xfrm>
          <a:prstGeom prst="rect">
            <a:avLst/>
          </a:prstGeom>
        </p:spPr>
      </p:pic>
      <p:grpSp>
        <p:nvGrpSpPr>
          <p:cNvPr id="5" name="Group 5"/>
          <p:cNvGrpSpPr/>
          <p:nvPr/>
        </p:nvGrpSpPr>
        <p:grpSpPr>
          <a:xfrm>
            <a:off x="1028700" y="1027112"/>
            <a:ext cx="12063594" cy="1789453"/>
            <a:chOff x="0" y="0"/>
            <a:chExt cx="16084792" cy="2385937"/>
          </a:xfrm>
        </p:grpSpPr>
        <p:sp>
          <p:nvSpPr>
            <p:cNvPr id="6" name="TextBox 6"/>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Data Visualization</a:t>
              </a:r>
            </a:p>
          </p:txBody>
        </p:sp>
        <p:sp>
          <p:nvSpPr>
            <p:cNvPr id="7" name="TextBox 7"/>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Price Distribution of Training and Test Dataset</a:t>
              </a:r>
            </a:p>
          </p:txBody>
        </p:sp>
      </p:grpSp>
      <p:sp>
        <p:nvSpPr>
          <p:cNvPr id="8" name="TextBox 8"/>
          <p:cNvSpPr txBox="1"/>
          <p:nvPr/>
        </p:nvSpPr>
        <p:spPr>
          <a:xfrm>
            <a:off x="615218" y="9152890"/>
            <a:ext cx="17057564" cy="905510"/>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rPr>
              <a:t>The distributions of actual prices and predicted prices are almost similar. The predicted prices seem to capture the general shape of the price distribution, but may not be as accurate in capturing the extreme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00884" y="1724464"/>
            <a:ext cx="14449108" cy="1139825"/>
          </a:xfrm>
          <a:prstGeom prst="rect">
            <a:avLst/>
          </a:prstGeom>
        </p:spPr>
        <p:txBody>
          <a:bodyPr lIns="0" tIns="0" rIns="0" bIns="0" rtlCol="0" anchor="t">
            <a:spAutoFit/>
          </a:bodyPr>
          <a:lstStyle/>
          <a:p>
            <a:pPr algn="r">
              <a:lnSpc>
                <a:spcPts val="9099"/>
              </a:lnSpc>
            </a:pPr>
            <a:r>
              <a:rPr lang="en-US" sz="6999" dirty="0">
                <a:solidFill>
                  <a:srgbClr val="FA643F"/>
                </a:solidFill>
                <a:latin typeface="Klein Bold"/>
              </a:rPr>
              <a:t>Conclusion</a:t>
            </a:r>
          </a:p>
        </p:txBody>
      </p:sp>
      <p:sp>
        <p:nvSpPr>
          <p:cNvPr id="3" name="TextBox 3"/>
          <p:cNvSpPr txBox="1"/>
          <p:nvPr/>
        </p:nvSpPr>
        <p:spPr>
          <a:xfrm>
            <a:off x="4805041" y="3566160"/>
            <a:ext cx="13044952" cy="5052695"/>
          </a:xfrm>
          <a:prstGeom prst="rect">
            <a:avLst/>
          </a:prstGeom>
        </p:spPr>
        <p:txBody>
          <a:bodyPr lIns="0" tIns="0" rIns="0" bIns="0" rtlCol="0" anchor="t">
            <a:spAutoFit/>
          </a:bodyPr>
          <a:lstStyle/>
          <a:p>
            <a:pPr algn="just">
              <a:lnSpc>
                <a:spcPts val="4479"/>
              </a:lnSpc>
            </a:pPr>
            <a:r>
              <a:rPr lang="en-US" sz="3199" dirty="0">
                <a:solidFill>
                  <a:srgbClr val="2A2E3A"/>
                </a:solidFill>
                <a:latin typeface="Helios"/>
              </a:rPr>
              <a:t>Based on the analysis performed, we have developed a model to predict the prices of items based on their descriptions, category names, and other relevant features. We have used a machine learning model, namely FM_FTRL to achieve the best possible results with R2 of 0.60.</a:t>
            </a:r>
          </a:p>
          <a:p>
            <a:pPr algn="just">
              <a:lnSpc>
                <a:spcPts val="4479"/>
              </a:lnSpc>
            </a:pPr>
            <a:endParaRPr lang="en-US" sz="3199" dirty="0">
              <a:solidFill>
                <a:srgbClr val="2A2E3A"/>
              </a:solidFill>
              <a:latin typeface="Helios"/>
            </a:endParaRPr>
          </a:p>
          <a:p>
            <a:pPr algn="just">
              <a:lnSpc>
                <a:spcPts val="4479"/>
              </a:lnSpc>
            </a:pPr>
            <a:r>
              <a:rPr lang="en-US" sz="3199" dirty="0">
                <a:solidFill>
                  <a:srgbClr val="2A2E3A"/>
                </a:solidFill>
                <a:latin typeface="Helios"/>
              </a:rPr>
              <a:t>We have also compared the distribution of the price of both the training and test sets and observed that they are quite similar. This indicates that our model has not overfit to the training data and should perform well on unseen test data</a:t>
            </a:r>
          </a:p>
        </p:txBody>
      </p:sp>
      <p:grpSp>
        <p:nvGrpSpPr>
          <p:cNvPr id="4" name="Group 4"/>
          <p:cNvGrpSpPr/>
          <p:nvPr/>
        </p:nvGrpSpPr>
        <p:grpSpPr>
          <a:xfrm>
            <a:off x="-4847633" y="-4942192"/>
            <a:ext cx="11752665" cy="17946945"/>
            <a:chOff x="0" y="0"/>
            <a:chExt cx="15670220" cy="2392926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3697" y="0"/>
              <a:ext cx="14416523" cy="14416523"/>
            </a:xfrm>
            <a:prstGeom prst="rect">
              <a:avLst/>
            </a:prstGeom>
          </p:spPr>
        </p:pic>
        <p:pic>
          <p:nvPicPr>
            <p:cNvPr id="6" name="Picture 6"/>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616570"/>
              <a:ext cx="7685844" cy="7685844"/>
            </a:xfrm>
            <a:prstGeom prst="rect">
              <a:avLst/>
            </a:prstGeom>
          </p:spPr>
        </p:pic>
        <p:pic>
          <p:nvPicPr>
            <p:cNvPr id="7" name="Picture 7"/>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9037" y="16243416"/>
              <a:ext cx="7685844" cy="768584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6313" y="2619639"/>
            <a:ext cx="6955374" cy="4904847"/>
          </a:xfrm>
          <a:prstGeom prst="rect">
            <a:avLst/>
          </a:prstGeom>
        </p:spPr>
        <p:txBody>
          <a:bodyPr lIns="0" tIns="0" rIns="0" bIns="0" rtlCol="0" anchor="t">
            <a:spAutoFit/>
          </a:bodyPr>
          <a:lstStyle/>
          <a:p>
            <a:pPr algn="ctr">
              <a:lnSpc>
                <a:spcPts val="19554"/>
              </a:lnSpc>
            </a:pPr>
            <a:r>
              <a:rPr lang="en-US" sz="15041" dirty="0">
                <a:solidFill>
                  <a:srgbClr val="FA643F"/>
                </a:solidFill>
                <a:latin typeface="Klein Bold"/>
              </a:rPr>
              <a:t>Thank You!</a:t>
            </a:r>
          </a:p>
        </p:txBody>
      </p:sp>
      <p:grpSp>
        <p:nvGrpSpPr>
          <p:cNvPr id="3" name="Group 3"/>
          <p:cNvGrpSpPr/>
          <p:nvPr/>
        </p:nvGrpSpPr>
        <p:grpSpPr>
          <a:xfrm>
            <a:off x="-4847633" y="-4942192"/>
            <a:ext cx="11752665" cy="17946945"/>
            <a:chOff x="0" y="0"/>
            <a:chExt cx="15670220" cy="2392926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3697" y="0"/>
              <a:ext cx="14416523" cy="14416523"/>
            </a:xfrm>
            <a:prstGeom prst="rect">
              <a:avLst/>
            </a:prstGeom>
          </p:spPr>
        </p:pic>
        <p:pic>
          <p:nvPicPr>
            <p:cNvPr id="5" name="Picture 5"/>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616570"/>
              <a:ext cx="7685844" cy="7685844"/>
            </a:xfrm>
            <a:prstGeom prst="rect">
              <a:avLst/>
            </a:prstGeom>
          </p:spPr>
        </p:pic>
        <p:pic>
          <p:nvPicPr>
            <p:cNvPr id="6" name="Picture 6"/>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9037" y="16243416"/>
              <a:ext cx="7685844" cy="7685844"/>
            </a:xfrm>
            <a:prstGeom prst="rect">
              <a:avLst/>
            </a:prstGeom>
          </p:spPr>
        </p:pic>
      </p:grpSp>
      <p:grpSp>
        <p:nvGrpSpPr>
          <p:cNvPr id="7" name="Group 7"/>
          <p:cNvGrpSpPr/>
          <p:nvPr/>
        </p:nvGrpSpPr>
        <p:grpSpPr>
          <a:xfrm rot="-10800000">
            <a:off x="10783983" y="-2839900"/>
            <a:ext cx="11752665" cy="17946945"/>
            <a:chOff x="0" y="0"/>
            <a:chExt cx="15670220" cy="2392926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3697" y="0"/>
              <a:ext cx="14416523" cy="14416523"/>
            </a:xfrm>
            <a:prstGeom prst="rect">
              <a:avLst/>
            </a:prstGeom>
          </p:spPr>
        </p:pic>
        <p:pic>
          <p:nvPicPr>
            <p:cNvPr id="9" name="Picture 9"/>
            <p:cNvPicPr>
              <a:picLocks noChangeAspect="1"/>
            </p:cNvPicPr>
            <p:nvPr/>
          </p:nvPicPr>
          <p:blipFill>
            <a:blip r:embed="rId2">
              <a:alphaModFix amt="3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1616570"/>
              <a:ext cx="7685844" cy="7685844"/>
            </a:xfrm>
            <a:prstGeom prst="rect">
              <a:avLst/>
            </a:prstGeom>
          </p:spPr>
        </p:pic>
        <p:pic>
          <p:nvPicPr>
            <p:cNvPr id="10" name="Picture 10"/>
            <p:cNvPicPr>
              <a:picLocks noChangeAspect="1"/>
            </p:cNvPicPr>
            <p:nvPr/>
          </p:nvPicPr>
          <p:blipFill>
            <a:blip r:embed="rId2">
              <a:alphaModFix amt="8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19037" y="16243416"/>
              <a:ext cx="7685844" cy="768584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643F"/>
        </a:solidFill>
        <a:effectLst/>
      </p:bgPr>
    </p:bg>
    <p:spTree>
      <p:nvGrpSpPr>
        <p:cNvPr id="1" name=""/>
        <p:cNvGrpSpPr/>
        <p:nvPr/>
      </p:nvGrpSpPr>
      <p:grpSpPr>
        <a:xfrm>
          <a:off x="0" y="0"/>
          <a:ext cx="0" cy="0"/>
          <a:chOff x="0" y="0"/>
          <a:chExt cx="0" cy="0"/>
        </a:xfrm>
      </p:grpSpPr>
      <p:grpSp>
        <p:nvGrpSpPr>
          <p:cNvPr id="2" name="Group 2"/>
          <p:cNvGrpSpPr/>
          <p:nvPr/>
        </p:nvGrpSpPr>
        <p:grpSpPr>
          <a:xfrm>
            <a:off x="9525" y="0"/>
            <a:ext cx="18288000" cy="3773114"/>
            <a:chOff x="0" y="0"/>
            <a:chExt cx="24384000" cy="5030819"/>
          </a:xfrm>
        </p:grpSpPr>
        <p:pic>
          <p:nvPicPr>
            <p:cNvPr id="3" name="Picture 3"/>
            <p:cNvPicPr>
              <a:picLocks noChangeAspect="1"/>
            </p:cNvPicPr>
            <p:nvPr/>
          </p:nvPicPr>
          <p:blipFill>
            <a:blip r:embed="rId2">
              <a:alphaModFix amt="14000"/>
            </a:blip>
            <a:srcRect t="56758" b="6644"/>
            <a:stretch>
              <a:fillRect/>
            </a:stretch>
          </p:blipFill>
          <p:spPr>
            <a:xfrm>
              <a:off x="0" y="0"/>
              <a:ext cx="24384000" cy="5030819"/>
            </a:xfrm>
            <a:prstGeom prst="rect">
              <a:avLst/>
            </a:prstGeom>
          </p:spPr>
        </p:pic>
      </p:grpSp>
      <p:grpSp>
        <p:nvGrpSpPr>
          <p:cNvPr id="4" name="Group 4"/>
          <p:cNvGrpSpPr/>
          <p:nvPr/>
        </p:nvGrpSpPr>
        <p:grpSpPr>
          <a:xfrm>
            <a:off x="0" y="3773114"/>
            <a:ext cx="18288000" cy="6513886"/>
            <a:chOff x="0" y="0"/>
            <a:chExt cx="4816593" cy="1715591"/>
          </a:xfrm>
        </p:grpSpPr>
        <p:sp>
          <p:nvSpPr>
            <p:cNvPr id="5" name="Freeform 5"/>
            <p:cNvSpPr/>
            <p:nvPr/>
          </p:nvSpPr>
          <p:spPr>
            <a:xfrm>
              <a:off x="0" y="0"/>
              <a:ext cx="4816592" cy="1715591"/>
            </a:xfrm>
            <a:custGeom>
              <a:avLst/>
              <a:gdLst/>
              <a:ahLst/>
              <a:cxnLst/>
              <a:rect l="l" t="t" r="r" b="b"/>
              <a:pathLst>
                <a:path w="4816592" h="1715591">
                  <a:moveTo>
                    <a:pt x="0" y="0"/>
                  </a:moveTo>
                  <a:lnTo>
                    <a:pt x="4816592" y="0"/>
                  </a:lnTo>
                  <a:lnTo>
                    <a:pt x="4816592" y="1715591"/>
                  </a:lnTo>
                  <a:lnTo>
                    <a:pt x="0" y="1715591"/>
                  </a:lnTo>
                  <a:close/>
                </a:path>
              </a:pathLst>
            </a:custGeom>
            <a:solidFill>
              <a:srgbClr val="F4F4F4"/>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graphicFrame>
        <p:nvGraphicFramePr>
          <p:cNvPr id="7" name="Table 7"/>
          <p:cNvGraphicFramePr>
            <a:graphicFrameLocks noGrp="1"/>
          </p:cNvGraphicFramePr>
          <p:nvPr/>
        </p:nvGraphicFramePr>
        <p:xfrm>
          <a:off x="2035380" y="4645343"/>
          <a:ext cx="6604347" cy="4157103"/>
        </p:xfrm>
        <a:graphic>
          <a:graphicData uri="http://schemas.openxmlformats.org/drawingml/2006/table">
            <a:tbl>
              <a:tblPr/>
              <a:tblGrid>
                <a:gridCol w="6604347">
                  <a:extLst>
                    <a:ext uri="{9D8B030D-6E8A-4147-A177-3AD203B41FA5}">
                      <a16:colId xmlns:a16="http://schemas.microsoft.com/office/drawing/2014/main" val="20000"/>
                    </a:ext>
                  </a:extLst>
                </a:gridCol>
              </a:tblGrid>
              <a:tr h="827611">
                <a:tc>
                  <a:txBody>
                    <a:bodyPr/>
                    <a:lstStyle/>
                    <a:p>
                      <a:pPr algn="l">
                        <a:lnSpc>
                          <a:spcPts val="3639"/>
                        </a:lnSpc>
                        <a:defRPr/>
                      </a:pPr>
                      <a:r>
                        <a:rPr lang="en-US" sz="2599" dirty="0">
                          <a:solidFill>
                            <a:srgbClr val="2A2E3A"/>
                          </a:solidFill>
                          <a:latin typeface="Helios"/>
                        </a:rPr>
                        <a:t>Data Collection</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l">
                        <a:lnSpc>
                          <a:spcPts val="3639"/>
                        </a:lnSpc>
                        <a:defRPr/>
                      </a:pPr>
                      <a:r>
                        <a:rPr lang="en-US" sz="2599">
                          <a:solidFill>
                            <a:srgbClr val="2A2E3A"/>
                          </a:solidFill>
                          <a:latin typeface="Helios"/>
                        </a:rPr>
                        <a:t>Data Cleaning</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l">
                        <a:lnSpc>
                          <a:spcPts val="3639"/>
                        </a:lnSpc>
                        <a:defRPr/>
                      </a:pPr>
                      <a:r>
                        <a:rPr lang="en-US" sz="2599">
                          <a:solidFill>
                            <a:srgbClr val="2A2E3A"/>
                          </a:solidFill>
                          <a:latin typeface="Helios"/>
                        </a:rPr>
                        <a:t>Data Visualization</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l">
                        <a:lnSpc>
                          <a:spcPts val="3639"/>
                        </a:lnSpc>
                        <a:defRPr/>
                      </a:pPr>
                      <a:r>
                        <a:rPr lang="en-US" sz="2599">
                          <a:solidFill>
                            <a:srgbClr val="2A2E3A"/>
                          </a:solidFill>
                          <a:latin typeface="Helios"/>
                        </a:rPr>
                        <a:t>Apply ML Models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tcPr>
                </a:tc>
                <a:extLst>
                  <a:ext uri="{0D108BD9-81ED-4DB2-BD59-A6C34878D82A}">
                    <a16:rowId xmlns:a16="http://schemas.microsoft.com/office/drawing/2014/main" val="10003"/>
                  </a:ext>
                </a:extLst>
              </a:tr>
              <a:tr h="832373">
                <a:tc>
                  <a:txBody>
                    <a:bodyPr/>
                    <a:lstStyle/>
                    <a:p>
                      <a:pPr algn="l">
                        <a:lnSpc>
                          <a:spcPts val="3639"/>
                        </a:lnSpc>
                        <a:defRPr/>
                      </a:pPr>
                      <a:r>
                        <a:rPr lang="en-US" sz="2599" dirty="0">
                          <a:solidFill>
                            <a:srgbClr val="2A2E3A"/>
                          </a:solidFill>
                          <a:latin typeface="Helios"/>
                        </a:rPr>
                        <a:t>Analyzing Results</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8"/>
          <p:cNvGraphicFramePr>
            <a:graphicFrameLocks noGrp="1"/>
          </p:cNvGraphicFramePr>
          <p:nvPr/>
        </p:nvGraphicFramePr>
        <p:xfrm>
          <a:off x="9647029" y="4645343"/>
          <a:ext cx="6604347" cy="4157103"/>
        </p:xfrm>
        <a:graphic>
          <a:graphicData uri="http://schemas.openxmlformats.org/drawingml/2006/table">
            <a:tbl>
              <a:tblPr/>
              <a:tblGrid>
                <a:gridCol w="6604347">
                  <a:extLst>
                    <a:ext uri="{9D8B030D-6E8A-4147-A177-3AD203B41FA5}">
                      <a16:colId xmlns:a16="http://schemas.microsoft.com/office/drawing/2014/main" val="20000"/>
                    </a:ext>
                  </a:extLst>
                </a:gridCol>
              </a:tblGrid>
              <a:tr h="832373">
                <a:tc>
                  <a:txBody>
                    <a:bodyPr/>
                    <a:lstStyle/>
                    <a:p>
                      <a:pPr algn="l">
                        <a:lnSpc>
                          <a:spcPts val="3639"/>
                        </a:lnSpc>
                        <a:defRPr/>
                      </a:pPr>
                      <a:r>
                        <a:rPr lang="en-US" sz="2599" dirty="0">
                          <a:solidFill>
                            <a:srgbClr val="2A2E3A"/>
                          </a:solidFill>
                          <a:latin typeface="Helios"/>
                        </a:rPr>
                        <a:t>Feature Engineering</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9525" cap="flat" cmpd="sng" algn="ctr">
                      <a:solidFill>
                        <a:srgbClr val="F4F4F4"/>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0"/>
                  </a:ext>
                </a:extLst>
              </a:tr>
              <a:tr h="832373">
                <a:tc>
                  <a:txBody>
                    <a:bodyPr/>
                    <a:lstStyle/>
                    <a:p>
                      <a:pPr algn="l">
                        <a:lnSpc>
                          <a:spcPts val="3639"/>
                        </a:lnSpc>
                        <a:defRPr/>
                      </a:pPr>
                      <a:r>
                        <a:rPr lang="en-US" sz="2599">
                          <a:solidFill>
                            <a:srgbClr val="2A2E3A"/>
                          </a:solidFill>
                          <a:latin typeface="Helios"/>
                        </a:rPr>
                        <a:t>Apply Same Models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1"/>
                  </a:ext>
                </a:extLst>
              </a:tr>
              <a:tr h="832373">
                <a:tc>
                  <a:txBody>
                    <a:bodyPr/>
                    <a:lstStyle/>
                    <a:p>
                      <a:pPr algn="l">
                        <a:lnSpc>
                          <a:spcPts val="3639"/>
                        </a:lnSpc>
                        <a:defRPr/>
                      </a:pPr>
                      <a:r>
                        <a:rPr lang="en-US" sz="2599">
                          <a:solidFill>
                            <a:srgbClr val="2A2E3A"/>
                          </a:solidFill>
                          <a:latin typeface="Helios"/>
                        </a:rPr>
                        <a:t>Some Changes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2"/>
                  </a:ext>
                </a:extLst>
              </a:tr>
              <a:tr h="832373">
                <a:tc>
                  <a:txBody>
                    <a:bodyPr/>
                    <a:lstStyle/>
                    <a:p>
                      <a:pPr algn="l">
                        <a:lnSpc>
                          <a:spcPts val="3639"/>
                        </a:lnSpc>
                        <a:defRPr/>
                      </a:pPr>
                      <a:r>
                        <a:rPr lang="en-US" sz="2599">
                          <a:solidFill>
                            <a:srgbClr val="2A2E3A"/>
                          </a:solidFill>
                          <a:latin typeface="Helios"/>
                        </a:rPr>
                        <a:t>Apply Different Models</a:t>
                      </a:r>
                      <a:endParaRPr lang="en-US" sz="110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3"/>
                  </a:ext>
                </a:extLst>
              </a:tr>
              <a:tr h="827611">
                <a:tc>
                  <a:txBody>
                    <a:bodyPr/>
                    <a:lstStyle/>
                    <a:p>
                      <a:pPr algn="l">
                        <a:lnSpc>
                          <a:spcPts val="3639"/>
                        </a:lnSpc>
                        <a:defRPr/>
                      </a:pPr>
                      <a:r>
                        <a:rPr lang="en-US" sz="2599" dirty="0">
                          <a:solidFill>
                            <a:srgbClr val="2A2E3A"/>
                          </a:solidFill>
                          <a:latin typeface="Helios"/>
                        </a:rPr>
                        <a:t>Final Result</a:t>
                      </a:r>
                      <a:endParaRPr lang="en-US" sz="1100" dirty="0"/>
                    </a:p>
                  </a:txBody>
                  <a:tcPr marL="152400" marR="152400" marT="152400" marB="152400" anchor="ctr">
                    <a:lnL w="0" cap="flat" cmpd="sng" algn="ctr">
                      <a:solidFill>
                        <a:srgbClr val="DBDBDB"/>
                      </a:solidFill>
                      <a:prstDash val="solid"/>
                      <a:round/>
                      <a:headEnd type="none" w="med" len="med"/>
                      <a:tailEnd type="none" w="med" len="med"/>
                    </a:lnL>
                    <a:lnR w="0" cap="flat" cmpd="sng" algn="ctr">
                      <a:solidFill>
                        <a:srgbClr val="DBDBDB"/>
                      </a:solidFill>
                      <a:prstDash val="solid"/>
                      <a:round/>
                      <a:headEnd type="none" w="med" len="med"/>
                      <a:tailEnd type="none" w="med" len="med"/>
                    </a:lnR>
                    <a:lnT w="0" cap="flat" cmpd="sng" algn="ctr">
                      <a:solidFill>
                        <a:srgbClr val="DBDBDB"/>
                      </a:solidFill>
                      <a:prstDash val="solid"/>
                      <a:round/>
                      <a:headEnd type="none" w="med" len="med"/>
                      <a:tailEnd type="none" w="med" len="med"/>
                    </a:lnT>
                    <a:lnB w="0"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4005232" y="1391465"/>
            <a:ext cx="10277536" cy="1139825"/>
          </a:xfrm>
          <a:prstGeom prst="rect">
            <a:avLst/>
          </a:prstGeom>
        </p:spPr>
        <p:txBody>
          <a:bodyPr lIns="0" tIns="0" rIns="0" bIns="0" rtlCol="0" anchor="t">
            <a:spAutoFit/>
          </a:bodyPr>
          <a:lstStyle/>
          <a:p>
            <a:pPr algn="ctr">
              <a:lnSpc>
                <a:spcPts val="9099"/>
              </a:lnSpc>
            </a:pPr>
            <a:r>
              <a:rPr lang="en-US" sz="6999" dirty="0">
                <a:solidFill>
                  <a:srgbClr val="FFFFFF"/>
                </a:solidFill>
                <a:latin typeface="Klein Bold"/>
              </a:rPr>
              <a:t>Solution Methodology</a:t>
            </a: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33203" y="-1109791"/>
            <a:ext cx="1621594" cy="1621594"/>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33203" y="9678747"/>
            <a:ext cx="1621594" cy="16215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2CA69CD-994C-C3CB-D895-C595BDAAF773}"/>
              </a:ext>
            </a:extLst>
          </p:cNvPr>
          <p:cNvGrpSpPr/>
          <p:nvPr/>
        </p:nvGrpSpPr>
        <p:grpSpPr>
          <a:xfrm>
            <a:off x="5863176" y="5679468"/>
            <a:ext cx="8035899" cy="1810976"/>
            <a:chOff x="5863176" y="5679468"/>
            <a:chExt cx="8035899" cy="1810976"/>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63176" y="5868850"/>
              <a:ext cx="1621594" cy="1621594"/>
            </a:xfrm>
            <a:prstGeom prst="rect">
              <a:avLst/>
            </a:prstGeom>
          </p:spPr>
        </p:pic>
        <p:sp>
          <p:nvSpPr>
            <p:cNvPr id="6" name="TextBox 6"/>
            <p:cNvSpPr txBox="1"/>
            <p:nvPr/>
          </p:nvSpPr>
          <p:spPr>
            <a:xfrm>
              <a:off x="8313962" y="5679468"/>
              <a:ext cx="5585113" cy="5715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FA643F"/>
                  </a:solidFill>
                  <a:latin typeface="Klein Bold"/>
                </a:rPr>
                <a:t>Test Dataset</a:t>
              </a:r>
            </a:p>
          </p:txBody>
        </p:sp>
      </p:grpSp>
      <p:grpSp>
        <p:nvGrpSpPr>
          <p:cNvPr id="17" name="Group 16">
            <a:extLst>
              <a:ext uri="{FF2B5EF4-FFF2-40B4-BE49-F238E27FC236}">
                <a16:creationId xmlns:a16="http://schemas.microsoft.com/office/drawing/2014/main" id="{0226E948-EC69-2386-012B-0ED6C971DCD3}"/>
              </a:ext>
            </a:extLst>
          </p:cNvPr>
          <p:cNvGrpSpPr/>
          <p:nvPr/>
        </p:nvGrpSpPr>
        <p:grpSpPr>
          <a:xfrm>
            <a:off x="5334000" y="1767014"/>
            <a:ext cx="8565075" cy="1964501"/>
            <a:chOff x="5334000" y="1767014"/>
            <a:chExt cx="8565075" cy="1964501"/>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34000" y="2109921"/>
              <a:ext cx="2150770" cy="1621594"/>
            </a:xfrm>
            <a:prstGeom prst="rect">
              <a:avLst/>
            </a:prstGeom>
          </p:spPr>
        </p:pic>
        <p:sp>
          <p:nvSpPr>
            <p:cNvPr id="7" name="TextBox 7"/>
            <p:cNvSpPr txBox="1"/>
            <p:nvPr/>
          </p:nvSpPr>
          <p:spPr>
            <a:xfrm>
              <a:off x="8313962" y="1767014"/>
              <a:ext cx="5585113" cy="5715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FA643F"/>
                  </a:solidFill>
                  <a:latin typeface="Klein Bold"/>
                </a:rPr>
                <a:t>Training Dataset</a:t>
              </a:r>
            </a:p>
          </p:txBody>
        </p:sp>
      </p:grpSp>
      <p:grpSp>
        <p:nvGrpSpPr>
          <p:cNvPr id="19" name="Group 18">
            <a:extLst>
              <a:ext uri="{FF2B5EF4-FFF2-40B4-BE49-F238E27FC236}">
                <a16:creationId xmlns:a16="http://schemas.microsoft.com/office/drawing/2014/main" id="{DE9F6AAC-80BD-1E4E-A540-7DF25B4515A2}"/>
              </a:ext>
            </a:extLst>
          </p:cNvPr>
          <p:cNvGrpSpPr/>
          <p:nvPr/>
        </p:nvGrpSpPr>
        <p:grpSpPr>
          <a:xfrm>
            <a:off x="8312286" y="2473429"/>
            <a:ext cx="9678672" cy="2399345"/>
            <a:chOff x="8312286" y="2473429"/>
            <a:chExt cx="9678672" cy="2399345"/>
          </a:xfrm>
        </p:grpSpPr>
        <p:pic>
          <p:nvPicPr>
            <p:cNvPr id="4" name="Picture 4"/>
            <p:cNvPicPr>
              <a:picLocks noChangeAspect="1"/>
            </p:cNvPicPr>
            <p:nvPr/>
          </p:nvPicPr>
          <p:blipFill>
            <a:blip r:embed="rId4"/>
            <a:srcRect/>
            <a:stretch>
              <a:fillRect/>
            </a:stretch>
          </p:blipFill>
          <p:spPr>
            <a:xfrm>
              <a:off x="8312286" y="2473429"/>
              <a:ext cx="9678672" cy="2159610"/>
            </a:xfrm>
            <a:prstGeom prst="rect">
              <a:avLst/>
            </a:prstGeom>
          </p:spPr>
        </p:pic>
        <p:sp>
          <p:nvSpPr>
            <p:cNvPr id="8" name="TextBox 8"/>
            <p:cNvSpPr txBox="1"/>
            <p:nvPr/>
          </p:nvSpPr>
          <p:spPr>
            <a:xfrm>
              <a:off x="8416677" y="4707674"/>
              <a:ext cx="727323" cy="165100"/>
            </a:xfrm>
            <a:prstGeom prst="rect">
              <a:avLst/>
            </a:prstGeom>
          </p:spPr>
          <p:txBody>
            <a:bodyPr lIns="0" tIns="0" rIns="0" bIns="0" rtlCol="0" anchor="t">
              <a:spAutoFit/>
            </a:bodyPr>
            <a:lstStyle/>
            <a:p>
              <a:pPr algn="ctr">
                <a:lnSpc>
                  <a:spcPts val="1399"/>
                </a:lnSpc>
              </a:pPr>
              <a:r>
                <a:rPr lang="en-US" sz="999" dirty="0">
                  <a:solidFill>
                    <a:srgbClr val="000000"/>
                  </a:solidFill>
                  <a:latin typeface="Helios"/>
                </a:rPr>
                <a:t>(1482535, 8)</a:t>
              </a:r>
            </a:p>
          </p:txBody>
        </p:sp>
      </p:grpSp>
      <p:grpSp>
        <p:nvGrpSpPr>
          <p:cNvPr id="20" name="Group 19">
            <a:extLst>
              <a:ext uri="{FF2B5EF4-FFF2-40B4-BE49-F238E27FC236}">
                <a16:creationId xmlns:a16="http://schemas.microsoft.com/office/drawing/2014/main" id="{07DECB2F-DEF6-8655-2DF4-212857A53BE2}"/>
              </a:ext>
            </a:extLst>
          </p:cNvPr>
          <p:cNvGrpSpPr/>
          <p:nvPr/>
        </p:nvGrpSpPr>
        <p:grpSpPr>
          <a:xfrm>
            <a:off x="8313962" y="6479568"/>
            <a:ext cx="9678672" cy="2232348"/>
            <a:chOff x="8313962" y="6479568"/>
            <a:chExt cx="9678672" cy="2232348"/>
          </a:xfrm>
        </p:grpSpPr>
        <p:pic>
          <p:nvPicPr>
            <p:cNvPr id="5" name="Picture 5"/>
            <p:cNvPicPr>
              <a:picLocks noChangeAspect="1"/>
            </p:cNvPicPr>
            <p:nvPr/>
          </p:nvPicPr>
          <p:blipFill>
            <a:blip r:embed="rId5"/>
            <a:srcRect/>
            <a:stretch>
              <a:fillRect/>
            </a:stretch>
          </p:blipFill>
          <p:spPr>
            <a:xfrm>
              <a:off x="8313962" y="6479568"/>
              <a:ext cx="9678672" cy="1967394"/>
            </a:xfrm>
            <a:prstGeom prst="rect">
              <a:avLst/>
            </a:prstGeom>
          </p:spPr>
        </p:pic>
        <p:sp>
          <p:nvSpPr>
            <p:cNvPr id="9" name="TextBox 9"/>
            <p:cNvSpPr txBox="1"/>
            <p:nvPr/>
          </p:nvSpPr>
          <p:spPr>
            <a:xfrm>
              <a:off x="8416677" y="8549115"/>
              <a:ext cx="975001" cy="162801"/>
            </a:xfrm>
            <a:prstGeom prst="rect">
              <a:avLst/>
            </a:prstGeom>
          </p:spPr>
          <p:txBody>
            <a:bodyPr wrap="square" lIns="0" tIns="0" rIns="0" bIns="0" rtlCol="0" anchor="t">
              <a:spAutoFit/>
            </a:bodyPr>
            <a:lstStyle/>
            <a:p>
              <a:pPr algn="ctr">
                <a:lnSpc>
                  <a:spcPts val="1399"/>
                </a:lnSpc>
              </a:pPr>
              <a:r>
                <a:rPr lang="en-US" sz="999" dirty="0">
                  <a:solidFill>
                    <a:srgbClr val="000000"/>
                  </a:solidFill>
                  <a:latin typeface="Helios"/>
                </a:rPr>
                <a:t>(693359,7)</a:t>
              </a:r>
            </a:p>
          </p:txBody>
        </p:sp>
      </p:grpSp>
      <p:grpSp>
        <p:nvGrpSpPr>
          <p:cNvPr id="10" name="Group 10"/>
          <p:cNvGrpSpPr/>
          <p:nvPr/>
        </p:nvGrpSpPr>
        <p:grpSpPr>
          <a:xfrm>
            <a:off x="-2645822" y="0"/>
            <a:ext cx="9411059" cy="10287000"/>
            <a:chOff x="0" y="0"/>
            <a:chExt cx="2478633" cy="2709333"/>
          </a:xfrm>
        </p:grpSpPr>
        <p:sp>
          <p:nvSpPr>
            <p:cNvPr id="11" name="Freeform 11"/>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grpSp>
        <p:nvGrpSpPr>
          <p:cNvPr id="13" name="Group 13"/>
          <p:cNvGrpSpPr/>
          <p:nvPr/>
        </p:nvGrpSpPr>
        <p:grpSpPr>
          <a:xfrm>
            <a:off x="1028700" y="2346105"/>
            <a:ext cx="6746873" cy="3821430"/>
            <a:chOff x="0" y="0"/>
            <a:chExt cx="8995831" cy="5095240"/>
          </a:xfrm>
        </p:grpSpPr>
        <p:sp>
          <p:nvSpPr>
            <p:cNvPr id="14" name="TextBox 14"/>
            <p:cNvSpPr txBox="1"/>
            <p:nvPr/>
          </p:nvSpPr>
          <p:spPr>
            <a:xfrm>
              <a:off x="0" y="-76200"/>
              <a:ext cx="8995831" cy="3031067"/>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Data </a:t>
              </a:r>
              <a:r>
                <a:rPr lang="en-US" sz="6999" dirty="0">
                  <a:solidFill>
                    <a:srgbClr val="FA643F"/>
                  </a:solidFill>
                  <a:latin typeface="Klein Bold"/>
                </a:rPr>
                <a:t>Collection</a:t>
              </a:r>
            </a:p>
          </p:txBody>
        </p:sp>
        <p:sp>
          <p:nvSpPr>
            <p:cNvPr id="15" name="TextBox 15"/>
            <p:cNvSpPr txBox="1"/>
            <p:nvPr/>
          </p:nvSpPr>
          <p:spPr>
            <a:xfrm>
              <a:off x="0" y="3628813"/>
              <a:ext cx="7058405" cy="1466427"/>
            </a:xfrm>
            <a:prstGeom prst="rect">
              <a:avLst/>
            </a:prstGeom>
          </p:spPr>
          <p:txBody>
            <a:bodyPr lIns="0" tIns="0" rIns="0" bIns="0" rtlCol="0" anchor="t">
              <a:spAutoFit/>
            </a:bodyPr>
            <a:lstStyle/>
            <a:p>
              <a:pPr>
                <a:lnSpc>
                  <a:spcPts val="4479"/>
                </a:lnSpc>
              </a:pPr>
              <a:r>
                <a:rPr lang="en-US" sz="3199">
                  <a:solidFill>
                    <a:srgbClr val="2A2E3A"/>
                  </a:solidFill>
                  <a:latin typeface="Helios"/>
                </a:rPr>
                <a:t>The dataset has been taken from Kaggle.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96844" y="-1836715"/>
            <a:ext cx="13960430" cy="13960430"/>
          </a:xfrm>
          <a:prstGeom prst="rect">
            <a:avLst/>
          </a:prstGeom>
        </p:spPr>
      </p:pic>
      <p:sp>
        <p:nvSpPr>
          <p:cNvPr id="3" name="TextBox 3"/>
          <p:cNvSpPr txBox="1"/>
          <p:nvPr/>
        </p:nvSpPr>
        <p:spPr>
          <a:xfrm>
            <a:off x="1028700" y="3959225"/>
            <a:ext cx="5534402" cy="2292350"/>
          </a:xfrm>
          <a:prstGeom prst="rect">
            <a:avLst/>
          </a:prstGeom>
        </p:spPr>
        <p:txBody>
          <a:bodyPr lIns="0" tIns="0" rIns="0" bIns="0" rtlCol="0" anchor="t">
            <a:spAutoFit/>
          </a:bodyPr>
          <a:lstStyle/>
          <a:p>
            <a:pPr>
              <a:lnSpc>
                <a:spcPts val="9099"/>
              </a:lnSpc>
            </a:pPr>
            <a:r>
              <a:rPr lang="en-US" sz="6999" dirty="0">
                <a:solidFill>
                  <a:srgbClr val="2A2E3A"/>
                </a:solidFill>
                <a:latin typeface="Klein Bold"/>
              </a:rPr>
              <a:t>Data </a:t>
            </a:r>
            <a:r>
              <a:rPr lang="en-US" sz="6999" dirty="0">
                <a:solidFill>
                  <a:srgbClr val="FA643F"/>
                </a:solidFill>
                <a:latin typeface="Klein Bold"/>
              </a:rPr>
              <a:t>Cleaning</a:t>
            </a:r>
          </a:p>
        </p:txBody>
      </p:sp>
      <p:grpSp>
        <p:nvGrpSpPr>
          <p:cNvPr id="18" name="Group 17">
            <a:extLst>
              <a:ext uri="{FF2B5EF4-FFF2-40B4-BE49-F238E27FC236}">
                <a16:creationId xmlns:a16="http://schemas.microsoft.com/office/drawing/2014/main" id="{EE249091-B910-8248-190E-17A5537CA087}"/>
              </a:ext>
            </a:extLst>
          </p:cNvPr>
          <p:cNvGrpSpPr/>
          <p:nvPr/>
        </p:nvGrpSpPr>
        <p:grpSpPr>
          <a:xfrm>
            <a:off x="9144000" y="6947896"/>
            <a:ext cx="8252813" cy="1821708"/>
            <a:chOff x="9144000" y="6947896"/>
            <a:chExt cx="8252813" cy="1821708"/>
          </a:xfrm>
        </p:grpSpPr>
        <p:pic>
          <p:nvPicPr>
            <p:cNvPr id="8" name="Picture 8"/>
            <p:cNvPicPr>
              <a:picLocks noChangeAspect="1"/>
            </p:cNvPicPr>
            <p:nvPr/>
          </p:nvPicPr>
          <p:blipFill>
            <a:blip r:embed="rId4">
              <a:alphaModFix amt="44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6947896"/>
              <a:ext cx="1821708" cy="1821708"/>
            </a:xfrm>
            <a:prstGeom prst="rect">
              <a:avLst/>
            </a:prstGeom>
          </p:spPr>
        </p:pic>
        <p:sp>
          <p:nvSpPr>
            <p:cNvPr id="9" name="TextBox 9"/>
            <p:cNvSpPr txBox="1"/>
            <p:nvPr/>
          </p:nvSpPr>
          <p:spPr>
            <a:xfrm>
              <a:off x="11763131" y="7287250"/>
              <a:ext cx="5633682"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Split the Category Column in three parts</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7142013"/>
              <a:ext cx="1443365" cy="1443365"/>
            </a:xfrm>
            <a:prstGeom prst="rect">
              <a:avLst/>
            </a:prstGeom>
          </p:spPr>
        </p:pic>
        <p:pic>
          <p:nvPicPr>
            <p:cNvPr id="13" name="Picture 13"/>
            <p:cNvPicPr>
              <a:picLocks noChangeAspect="1"/>
            </p:cNvPicPr>
            <p:nvPr/>
          </p:nvPicPr>
          <p:blipFill>
            <a:blip r:embed="rId8"/>
            <a:srcRect/>
            <a:stretch>
              <a:fillRect/>
            </a:stretch>
          </p:blipFill>
          <p:spPr>
            <a:xfrm>
              <a:off x="9738676" y="7505327"/>
              <a:ext cx="702850" cy="716737"/>
            </a:xfrm>
            <a:prstGeom prst="rect">
              <a:avLst/>
            </a:prstGeom>
          </p:spPr>
        </p:pic>
      </p:grpSp>
      <p:grpSp>
        <p:nvGrpSpPr>
          <p:cNvPr id="17" name="Group 16">
            <a:extLst>
              <a:ext uri="{FF2B5EF4-FFF2-40B4-BE49-F238E27FC236}">
                <a16:creationId xmlns:a16="http://schemas.microsoft.com/office/drawing/2014/main" id="{B8122147-DF92-37DB-9929-5B24AA8F4E86}"/>
              </a:ext>
            </a:extLst>
          </p:cNvPr>
          <p:cNvGrpSpPr/>
          <p:nvPr/>
        </p:nvGrpSpPr>
        <p:grpSpPr>
          <a:xfrm>
            <a:off x="9144000" y="4234454"/>
            <a:ext cx="6506235" cy="1821708"/>
            <a:chOff x="9144000" y="4234454"/>
            <a:chExt cx="6506235" cy="1821708"/>
          </a:xfrm>
        </p:grpSpPr>
        <p:sp>
          <p:nvSpPr>
            <p:cNvPr id="7" name="TextBox 7"/>
            <p:cNvSpPr txBox="1"/>
            <p:nvPr/>
          </p:nvSpPr>
          <p:spPr>
            <a:xfrm>
              <a:off x="11763131" y="4573809"/>
              <a:ext cx="3887104"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Merge both Dataset</a:t>
              </a:r>
            </a:p>
          </p:txBody>
        </p:sp>
        <p:pic>
          <p:nvPicPr>
            <p:cNvPr id="10" name="Picture 10"/>
            <p:cNvPicPr>
              <a:picLocks noChangeAspect="1"/>
            </p:cNvPicPr>
            <p:nvPr/>
          </p:nvPicPr>
          <p:blipFill>
            <a:blip r:embed="rId4">
              <a:alphaModFix amt="44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4234454"/>
              <a:ext cx="1821708" cy="182170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4423626"/>
              <a:ext cx="1443365" cy="1443365"/>
            </a:xfrm>
            <a:prstGeom prst="rect">
              <a:avLst/>
            </a:prstGeom>
          </p:spPr>
        </p:pic>
        <p:pic>
          <p:nvPicPr>
            <p:cNvPr id="14" name="Picture 14"/>
            <p:cNvPicPr>
              <a:picLocks noChangeAspect="1"/>
            </p:cNvPicPr>
            <p:nvPr/>
          </p:nvPicPr>
          <p:blipFill>
            <a:blip r:embed="rId8"/>
            <a:srcRect/>
            <a:stretch>
              <a:fillRect/>
            </a:stretch>
          </p:blipFill>
          <p:spPr>
            <a:xfrm>
              <a:off x="9703429" y="4786940"/>
              <a:ext cx="702850" cy="716737"/>
            </a:xfrm>
            <a:prstGeom prst="rect">
              <a:avLst/>
            </a:prstGeom>
          </p:spPr>
        </p:pic>
      </p:grpSp>
      <p:grpSp>
        <p:nvGrpSpPr>
          <p:cNvPr id="16" name="Group 15">
            <a:extLst>
              <a:ext uri="{FF2B5EF4-FFF2-40B4-BE49-F238E27FC236}">
                <a16:creationId xmlns:a16="http://schemas.microsoft.com/office/drawing/2014/main" id="{DA0B7CCF-69B3-E5F4-7353-4803BA1ABD44}"/>
              </a:ext>
            </a:extLst>
          </p:cNvPr>
          <p:cNvGrpSpPr/>
          <p:nvPr/>
        </p:nvGrpSpPr>
        <p:grpSpPr>
          <a:xfrm>
            <a:off x="9144000" y="1517396"/>
            <a:ext cx="6815154" cy="1821708"/>
            <a:chOff x="9144000" y="1517396"/>
            <a:chExt cx="6815154" cy="1821708"/>
          </a:xfrm>
        </p:grpSpPr>
        <p:pic>
          <p:nvPicPr>
            <p:cNvPr id="4" name="Picture 4"/>
            <p:cNvPicPr>
              <a:picLocks noChangeAspect="1"/>
            </p:cNvPicPr>
            <p:nvPr/>
          </p:nvPicPr>
          <p:blipFill>
            <a:blip r:embed="rId9">
              <a:alphaModFix amt="44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44000" y="1517396"/>
              <a:ext cx="1821708" cy="182170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1706568"/>
              <a:ext cx="1443365" cy="1443365"/>
            </a:xfrm>
            <a:prstGeom prst="rect">
              <a:avLst/>
            </a:prstGeom>
          </p:spPr>
        </p:pic>
        <p:sp>
          <p:nvSpPr>
            <p:cNvPr id="6" name="TextBox 6"/>
            <p:cNvSpPr txBox="1"/>
            <p:nvPr/>
          </p:nvSpPr>
          <p:spPr>
            <a:xfrm>
              <a:off x="11763131" y="1856750"/>
              <a:ext cx="4196023"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Removed rows with Price &lt; 0</a:t>
              </a:r>
            </a:p>
          </p:txBody>
        </p:sp>
        <p:pic>
          <p:nvPicPr>
            <p:cNvPr id="15" name="Picture 15"/>
            <p:cNvPicPr>
              <a:picLocks noChangeAspect="1"/>
            </p:cNvPicPr>
            <p:nvPr/>
          </p:nvPicPr>
          <p:blipFill>
            <a:blip r:embed="rId8"/>
            <a:srcRect/>
            <a:stretch>
              <a:fillRect/>
            </a:stretch>
          </p:blipFill>
          <p:spPr>
            <a:xfrm>
              <a:off x="9668183" y="2068554"/>
              <a:ext cx="702850" cy="71673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96844" y="-1836715"/>
            <a:ext cx="13960430" cy="13960430"/>
          </a:xfrm>
          <a:prstGeom prst="rect">
            <a:avLst/>
          </a:prstGeom>
        </p:spPr>
      </p:pic>
      <p:sp>
        <p:nvSpPr>
          <p:cNvPr id="10" name="TextBox 10"/>
          <p:cNvSpPr txBox="1"/>
          <p:nvPr/>
        </p:nvSpPr>
        <p:spPr>
          <a:xfrm>
            <a:off x="1028700" y="3959225"/>
            <a:ext cx="5534402" cy="2292350"/>
          </a:xfrm>
          <a:prstGeom prst="rect">
            <a:avLst/>
          </a:prstGeom>
        </p:spPr>
        <p:txBody>
          <a:bodyPr lIns="0" tIns="0" rIns="0" bIns="0" rtlCol="0" anchor="t">
            <a:spAutoFit/>
          </a:bodyPr>
          <a:lstStyle/>
          <a:p>
            <a:pPr>
              <a:lnSpc>
                <a:spcPts val="9099"/>
              </a:lnSpc>
            </a:pPr>
            <a:r>
              <a:rPr lang="en-US" sz="6999">
                <a:solidFill>
                  <a:srgbClr val="2A2E3A"/>
                </a:solidFill>
                <a:latin typeface="Klein Bold"/>
              </a:rPr>
              <a:t>Data </a:t>
            </a:r>
            <a:r>
              <a:rPr lang="en-US" sz="6999">
                <a:solidFill>
                  <a:srgbClr val="FA643F"/>
                </a:solidFill>
                <a:latin typeface="Klein Bold"/>
              </a:rPr>
              <a:t>Cleaning</a:t>
            </a:r>
          </a:p>
        </p:txBody>
      </p:sp>
      <p:grpSp>
        <p:nvGrpSpPr>
          <p:cNvPr id="19" name="Group 18">
            <a:extLst>
              <a:ext uri="{FF2B5EF4-FFF2-40B4-BE49-F238E27FC236}">
                <a16:creationId xmlns:a16="http://schemas.microsoft.com/office/drawing/2014/main" id="{1A4C4024-36B7-342B-7EBD-3AD765454F66}"/>
              </a:ext>
            </a:extLst>
          </p:cNvPr>
          <p:cNvGrpSpPr/>
          <p:nvPr/>
        </p:nvGrpSpPr>
        <p:grpSpPr>
          <a:xfrm>
            <a:off x="9144000" y="6947896"/>
            <a:ext cx="8808867" cy="1821708"/>
            <a:chOff x="9144000" y="6947896"/>
            <a:chExt cx="8808867" cy="1821708"/>
          </a:xfrm>
        </p:grpSpPr>
        <p:pic>
          <p:nvPicPr>
            <p:cNvPr id="5" name="Picture 5"/>
            <p:cNvPicPr>
              <a:picLocks noChangeAspect="1"/>
            </p:cNvPicPr>
            <p:nvPr/>
          </p:nvPicPr>
          <p:blipFill>
            <a:blip r:embed="rId4">
              <a:alphaModFix amt="44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6947896"/>
              <a:ext cx="1821708" cy="182170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7142013"/>
              <a:ext cx="1443365" cy="1443365"/>
            </a:xfrm>
            <a:prstGeom prst="rect">
              <a:avLst/>
            </a:prstGeom>
          </p:spPr>
        </p:pic>
        <p:pic>
          <p:nvPicPr>
            <p:cNvPr id="9" name="Picture 9"/>
            <p:cNvPicPr>
              <a:picLocks noChangeAspect="1"/>
            </p:cNvPicPr>
            <p:nvPr/>
          </p:nvPicPr>
          <p:blipFill>
            <a:blip r:embed="rId8"/>
            <a:srcRect/>
            <a:stretch>
              <a:fillRect/>
            </a:stretch>
          </p:blipFill>
          <p:spPr>
            <a:xfrm>
              <a:off x="9738676" y="7505327"/>
              <a:ext cx="702850" cy="716737"/>
            </a:xfrm>
            <a:prstGeom prst="rect">
              <a:avLst/>
            </a:prstGeom>
          </p:spPr>
        </p:pic>
        <p:sp>
          <p:nvSpPr>
            <p:cNvPr id="13" name="TextBox 13"/>
            <p:cNvSpPr txBox="1"/>
            <p:nvPr/>
          </p:nvSpPr>
          <p:spPr>
            <a:xfrm>
              <a:off x="11763131" y="7287250"/>
              <a:ext cx="6189736"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Tokenize and </a:t>
              </a:r>
              <a:r>
                <a:rPr lang="en-US" sz="3799" dirty="0" err="1">
                  <a:solidFill>
                    <a:srgbClr val="2A2E3A"/>
                  </a:solidFill>
                  <a:latin typeface="Klein Bold"/>
                </a:rPr>
                <a:t>Lemmetize</a:t>
              </a:r>
              <a:r>
                <a:rPr lang="en-US" sz="3799" dirty="0">
                  <a:solidFill>
                    <a:srgbClr val="2A2E3A"/>
                  </a:solidFill>
                  <a:latin typeface="Klein Bold"/>
                </a:rPr>
                <a:t> </a:t>
              </a:r>
              <a:r>
                <a:rPr lang="en-US" sz="3799" dirty="0" err="1">
                  <a:solidFill>
                    <a:srgbClr val="2A2E3A"/>
                  </a:solidFill>
                  <a:latin typeface="Klein Bold"/>
                </a:rPr>
                <a:t>item_description</a:t>
              </a:r>
              <a:endParaRPr lang="en-US" sz="3799" dirty="0">
                <a:solidFill>
                  <a:srgbClr val="2A2E3A"/>
                </a:solidFill>
                <a:latin typeface="Klein Bold"/>
              </a:endParaRPr>
            </a:p>
          </p:txBody>
        </p:sp>
      </p:grpSp>
      <p:grpSp>
        <p:nvGrpSpPr>
          <p:cNvPr id="18" name="Group 17">
            <a:extLst>
              <a:ext uri="{FF2B5EF4-FFF2-40B4-BE49-F238E27FC236}">
                <a16:creationId xmlns:a16="http://schemas.microsoft.com/office/drawing/2014/main" id="{885C6E76-9502-2B08-0195-23F6E317901A}"/>
              </a:ext>
            </a:extLst>
          </p:cNvPr>
          <p:cNvGrpSpPr/>
          <p:nvPr/>
        </p:nvGrpSpPr>
        <p:grpSpPr>
          <a:xfrm>
            <a:off x="9144000" y="4234454"/>
            <a:ext cx="6506235" cy="1821708"/>
            <a:chOff x="9144000" y="4234454"/>
            <a:chExt cx="6506235" cy="1821708"/>
          </a:xfrm>
        </p:grpSpPr>
        <p:pic>
          <p:nvPicPr>
            <p:cNvPr id="6" name="Picture 6"/>
            <p:cNvPicPr>
              <a:picLocks noChangeAspect="1"/>
            </p:cNvPicPr>
            <p:nvPr/>
          </p:nvPicPr>
          <p:blipFill>
            <a:blip r:embed="rId4">
              <a:alphaModFix amt="44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4234454"/>
              <a:ext cx="1821708" cy="182170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4423626"/>
              <a:ext cx="1443365" cy="1443365"/>
            </a:xfrm>
            <a:prstGeom prst="rect">
              <a:avLst/>
            </a:prstGeom>
          </p:spPr>
        </p:pic>
        <p:sp>
          <p:nvSpPr>
            <p:cNvPr id="12" name="TextBox 12"/>
            <p:cNvSpPr txBox="1"/>
            <p:nvPr/>
          </p:nvSpPr>
          <p:spPr>
            <a:xfrm>
              <a:off x="11763131" y="4573809"/>
              <a:ext cx="3887104"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Transform some columns</a:t>
              </a:r>
            </a:p>
          </p:txBody>
        </p:sp>
        <p:pic>
          <p:nvPicPr>
            <p:cNvPr id="14" name="Picture 14"/>
            <p:cNvPicPr>
              <a:picLocks noChangeAspect="1"/>
            </p:cNvPicPr>
            <p:nvPr/>
          </p:nvPicPr>
          <p:blipFill>
            <a:blip r:embed="rId8"/>
            <a:srcRect/>
            <a:stretch>
              <a:fillRect/>
            </a:stretch>
          </p:blipFill>
          <p:spPr>
            <a:xfrm>
              <a:off x="9703429" y="4786940"/>
              <a:ext cx="702850" cy="716737"/>
            </a:xfrm>
            <a:prstGeom prst="rect">
              <a:avLst/>
            </a:prstGeom>
          </p:spPr>
        </p:pic>
      </p:grpSp>
      <p:grpSp>
        <p:nvGrpSpPr>
          <p:cNvPr id="16" name="Group 15">
            <a:extLst>
              <a:ext uri="{FF2B5EF4-FFF2-40B4-BE49-F238E27FC236}">
                <a16:creationId xmlns:a16="http://schemas.microsoft.com/office/drawing/2014/main" id="{E7952687-005D-C9B1-85F9-4C6BB37DB1DF}"/>
              </a:ext>
            </a:extLst>
          </p:cNvPr>
          <p:cNvGrpSpPr/>
          <p:nvPr/>
        </p:nvGrpSpPr>
        <p:grpSpPr>
          <a:xfrm>
            <a:off x="9144000" y="1517396"/>
            <a:ext cx="6815154" cy="1821708"/>
            <a:chOff x="9144000" y="1517396"/>
            <a:chExt cx="6815154" cy="1821708"/>
          </a:xfrm>
        </p:grpSpPr>
        <p:pic>
          <p:nvPicPr>
            <p:cNvPr id="3" name="Picture 3"/>
            <p:cNvPicPr>
              <a:picLocks noChangeAspect="1"/>
            </p:cNvPicPr>
            <p:nvPr/>
          </p:nvPicPr>
          <p:blipFill>
            <a:blip r:embed="rId9">
              <a:alphaModFix amt="44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144000" y="1517396"/>
              <a:ext cx="1821708" cy="182170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33172" y="1706568"/>
              <a:ext cx="1443365" cy="1443365"/>
            </a:xfrm>
            <a:prstGeom prst="rect">
              <a:avLst/>
            </a:prstGeom>
          </p:spPr>
        </p:pic>
        <p:sp>
          <p:nvSpPr>
            <p:cNvPr id="11" name="TextBox 11"/>
            <p:cNvSpPr txBox="1"/>
            <p:nvPr/>
          </p:nvSpPr>
          <p:spPr>
            <a:xfrm>
              <a:off x="11763131" y="1856750"/>
              <a:ext cx="4196023" cy="1143000"/>
            </a:xfrm>
            <a:prstGeom prst="rect">
              <a:avLst/>
            </a:prstGeom>
          </p:spPr>
          <p:txBody>
            <a:bodyPr lIns="0" tIns="0" rIns="0" bIns="0" rtlCol="0" anchor="t">
              <a:spAutoFit/>
            </a:bodyPr>
            <a:lstStyle/>
            <a:p>
              <a:pPr marL="0" lvl="0" indent="0">
                <a:lnSpc>
                  <a:spcPts val="4559"/>
                </a:lnSpc>
                <a:spcBef>
                  <a:spcPct val="0"/>
                </a:spcBef>
              </a:pPr>
              <a:r>
                <a:rPr lang="en-US" sz="3799" dirty="0">
                  <a:solidFill>
                    <a:srgbClr val="2A2E3A"/>
                  </a:solidFill>
                  <a:latin typeface="Klein Bold"/>
                </a:rPr>
                <a:t>Removed any missing values</a:t>
              </a:r>
            </a:p>
          </p:txBody>
        </p:sp>
        <p:pic>
          <p:nvPicPr>
            <p:cNvPr id="15" name="Picture 15"/>
            <p:cNvPicPr>
              <a:picLocks noChangeAspect="1"/>
            </p:cNvPicPr>
            <p:nvPr/>
          </p:nvPicPr>
          <p:blipFill>
            <a:blip r:embed="rId8"/>
            <a:srcRect/>
            <a:stretch>
              <a:fillRect/>
            </a:stretch>
          </p:blipFill>
          <p:spPr>
            <a:xfrm>
              <a:off x="9668183" y="2068554"/>
              <a:ext cx="702850" cy="71673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grpSp>
        <p:nvGrpSpPr>
          <p:cNvPr id="3" name="Group 3"/>
          <p:cNvGrpSpPr/>
          <p:nvPr/>
        </p:nvGrpSpPr>
        <p:grpSpPr>
          <a:xfrm>
            <a:off x="10981571" y="4942384"/>
            <a:ext cx="6287254" cy="1045077"/>
            <a:chOff x="0" y="-57150"/>
            <a:chExt cx="1655902" cy="275246"/>
          </a:xfrm>
        </p:grpSpPr>
        <p:sp>
          <p:nvSpPr>
            <p:cNvPr id="4" name="Freeform 4"/>
            <p:cNvSpPr/>
            <p:nvPr/>
          </p:nvSpPr>
          <p:spPr>
            <a:xfrm>
              <a:off x="0" y="0"/>
              <a:ext cx="1655902" cy="187704"/>
            </a:xfrm>
            <a:custGeom>
              <a:avLst/>
              <a:gdLst/>
              <a:ahLst/>
              <a:cxnLst/>
              <a:rect l="l" t="t" r="r" b="b"/>
              <a:pathLst>
                <a:path w="1655902" h="187704">
                  <a:moveTo>
                    <a:pt x="93852" y="0"/>
                  </a:moveTo>
                  <a:lnTo>
                    <a:pt x="1562050" y="0"/>
                  </a:lnTo>
                  <a:cubicBezTo>
                    <a:pt x="1586941" y="0"/>
                    <a:pt x="1610813" y="9888"/>
                    <a:pt x="1628414" y="27489"/>
                  </a:cubicBezTo>
                  <a:cubicBezTo>
                    <a:pt x="1646014" y="45089"/>
                    <a:pt x="1655902" y="68961"/>
                    <a:pt x="1655902" y="93852"/>
                  </a:cubicBezTo>
                  <a:lnTo>
                    <a:pt x="1655902" y="93852"/>
                  </a:lnTo>
                  <a:cubicBezTo>
                    <a:pt x="1655902" y="145685"/>
                    <a:pt x="1613883" y="187704"/>
                    <a:pt x="1562050" y="187704"/>
                  </a:cubicBezTo>
                  <a:lnTo>
                    <a:pt x="93852" y="187704"/>
                  </a:lnTo>
                  <a:cubicBezTo>
                    <a:pt x="42019" y="187704"/>
                    <a:pt x="0" y="145685"/>
                    <a:pt x="0" y="93852"/>
                  </a:cubicBezTo>
                  <a:lnTo>
                    <a:pt x="0" y="93852"/>
                  </a:lnTo>
                  <a:cubicBezTo>
                    <a:pt x="0" y="42019"/>
                    <a:pt x="42019" y="0"/>
                    <a:pt x="93852" y="0"/>
                  </a:cubicBezTo>
                  <a:close/>
                </a:path>
              </a:pathLst>
            </a:custGeom>
            <a:solidFill>
              <a:srgbClr val="F4F4F4"/>
            </a:solidFill>
            <a:ln>
              <a:noFill/>
            </a:ln>
          </p:spPr>
        </p:sp>
        <p:sp>
          <p:nvSpPr>
            <p:cNvPr id="5" name="TextBox 5"/>
            <p:cNvSpPr txBox="1"/>
            <p:nvPr/>
          </p:nvSpPr>
          <p:spPr>
            <a:xfrm>
              <a:off x="247148" y="-57150"/>
              <a:ext cx="1014897" cy="275246"/>
            </a:xfrm>
            <a:prstGeom prst="rect">
              <a:avLst/>
            </a:prstGeom>
          </p:spPr>
          <p:txBody>
            <a:bodyPr lIns="50800" tIns="50800" rIns="50800" bIns="50800" rtlCol="0" anchor="ctr"/>
            <a:lstStyle/>
            <a:p>
              <a:pPr algn="ctr">
                <a:lnSpc>
                  <a:spcPts val="4199"/>
                </a:lnSpc>
              </a:pPr>
              <a:r>
                <a:rPr lang="en-US" sz="2999" dirty="0">
                  <a:solidFill>
                    <a:srgbClr val="FA643F"/>
                  </a:solidFill>
                  <a:latin typeface="Helios Bold"/>
                </a:rPr>
                <a:t>brand, new</a:t>
              </a:r>
            </a:p>
          </p:txBody>
        </p:sp>
      </p:grpSp>
      <p:grpSp>
        <p:nvGrpSpPr>
          <p:cNvPr id="6" name="Group 6"/>
          <p:cNvGrpSpPr/>
          <p:nvPr/>
        </p:nvGrpSpPr>
        <p:grpSpPr>
          <a:xfrm>
            <a:off x="10981571" y="6644514"/>
            <a:ext cx="6287254" cy="1043940"/>
            <a:chOff x="0" y="-51764"/>
            <a:chExt cx="1655902" cy="274947"/>
          </a:xfrm>
        </p:grpSpPr>
        <p:sp>
          <p:nvSpPr>
            <p:cNvPr id="7" name="Freeform 7"/>
            <p:cNvSpPr/>
            <p:nvPr/>
          </p:nvSpPr>
          <p:spPr>
            <a:xfrm>
              <a:off x="0" y="0"/>
              <a:ext cx="1655902" cy="186469"/>
            </a:xfrm>
            <a:custGeom>
              <a:avLst/>
              <a:gdLst/>
              <a:ahLst/>
              <a:cxnLst/>
              <a:rect l="l" t="t" r="r" b="b"/>
              <a:pathLst>
                <a:path w="1655902" h="186469">
                  <a:moveTo>
                    <a:pt x="93235" y="0"/>
                  </a:moveTo>
                  <a:lnTo>
                    <a:pt x="1562668" y="0"/>
                  </a:lnTo>
                  <a:cubicBezTo>
                    <a:pt x="1587395" y="0"/>
                    <a:pt x="1611110" y="9823"/>
                    <a:pt x="1628595" y="27308"/>
                  </a:cubicBezTo>
                  <a:cubicBezTo>
                    <a:pt x="1646080" y="44793"/>
                    <a:pt x="1655902" y="68507"/>
                    <a:pt x="1655902" y="93235"/>
                  </a:cubicBezTo>
                  <a:lnTo>
                    <a:pt x="1655902" y="93235"/>
                  </a:lnTo>
                  <a:cubicBezTo>
                    <a:pt x="1655902" y="144727"/>
                    <a:pt x="1614160" y="186469"/>
                    <a:pt x="1562668" y="186469"/>
                  </a:cubicBezTo>
                  <a:lnTo>
                    <a:pt x="93235" y="186469"/>
                  </a:lnTo>
                  <a:cubicBezTo>
                    <a:pt x="68507" y="186469"/>
                    <a:pt x="44793" y="176646"/>
                    <a:pt x="27308" y="159161"/>
                  </a:cubicBezTo>
                  <a:cubicBezTo>
                    <a:pt x="9823" y="141676"/>
                    <a:pt x="0" y="117962"/>
                    <a:pt x="0" y="93235"/>
                  </a:cubicBezTo>
                  <a:lnTo>
                    <a:pt x="0" y="93235"/>
                  </a:lnTo>
                  <a:cubicBezTo>
                    <a:pt x="0" y="68507"/>
                    <a:pt x="9823" y="44793"/>
                    <a:pt x="27308" y="27308"/>
                  </a:cubicBezTo>
                  <a:cubicBezTo>
                    <a:pt x="44793" y="9823"/>
                    <a:pt x="68507" y="0"/>
                    <a:pt x="93235" y="0"/>
                  </a:cubicBezTo>
                  <a:close/>
                </a:path>
              </a:pathLst>
            </a:custGeom>
            <a:solidFill>
              <a:srgbClr val="F4F4F4"/>
            </a:solidFill>
            <a:ln>
              <a:noFill/>
            </a:ln>
          </p:spPr>
        </p:sp>
        <p:sp>
          <p:nvSpPr>
            <p:cNvPr id="8" name="TextBox 8"/>
            <p:cNvSpPr txBox="1"/>
            <p:nvPr/>
          </p:nvSpPr>
          <p:spPr>
            <a:xfrm>
              <a:off x="278657" y="-51764"/>
              <a:ext cx="983388" cy="274947"/>
            </a:xfrm>
            <a:prstGeom prst="rect">
              <a:avLst/>
            </a:prstGeom>
          </p:spPr>
          <p:txBody>
            <a:bodyPr lIns="50800" tIns="50800" rIns="50800" bIns="50800" rtlCol="0" anchor="ctr"/>
            <a:lstStyle/>
            <a:p>
              <a:pPr algn="ctr">
                <a:lnSpc>
                  <a:spcPts val="4199"/>
                </a:lnSpc>
              </a:pPr>
              <a:r>
                <a:rPr lang="en-US" sz="2999" dirty="0">
                  <a:solidFill>
                    <a:srgbClr val="FA643F"/>
                  </a:solidFill>
                  <a:latin typeface="Helios Bold"/>
                </a:rPr>
                <a:t>bundle, save</a:t>
              </a:r>
            </a:p>
          </p:txBody>
        </p:sp>
      </p:grpSp>
      <p:grpSp>
        <p:nvGrpSpPr>
          <p:cNvPr id="9" name="Group 9"/>
          <p:cNvGrpSpPr/>
          <p:nvPr/>
        </p:nvGrpSpPr>
        <p:grpSpPr>
          <a:xfrm>
            <a:off x="10981571" y="8550300"/>
            <a:ext cx="6287254" cy="708000"/>
            <a:chOff x="0" y="0"/>
            <a:chExt cx="1655902" cy="186469"/>
          </a:xfrm>
        </p:grpSpPr>
        <p:sp>
          <p:nvSpPr>
            <p:cNvPr id="10" name="Freeform 10"/>
            <p:cNvSpPr/>
            <p:nvPr/>
          </p:nvSpPr>
          <p:spPr>
            <a:xfrm>
              <a:off x="0" y="0"/>
              <a:ext cx="1655902" cy="186469"/>
            </a:xfrm>
            <a:custGeom>
              <a:avLst/>
              <a:gdLst/>
              <a:ahLst/>
              <a:cxnLst/>
              <a:rect l="l" t="t" r="r" b="b"/>
              <a:pathLst>
                <a:path w="1655902" h="186469">
                  <a:moveTo>
                    <a:pt x="93235" y="0"/>
                  </a:moveTo>
                  <a:lnTo>
                    <a:pt x="1562668" y="0"/>
                  </a:lnTo>
                  <a:cubicBezTo>
                    <a:pt x="1587395" y="0"/>
                    <a:pt x="1611110" y="9823"/>
                    <a:pt x="1628595" y="27308"/>
                  </a:cubicBezTo>
                  <a:cubicBezTo>
                    <a:pt x="1646080" y="44793"/>
                    <a:pt x="1655902" y="68507"/>
                    <a:pt x="1655902" y="93235"/>
                  </a:cubicBezTo>
                  <a:lnTo>
                    <a:pt x="1655902" y="93235"/>
                  </a:lnTo>
                  <a:cubicBezTo>
                    <a:pt x="1655902" y="144727"/>
                    <a:pt x="1614160" y="186469"/>
                    <a:pt x="1562668" y="186469"/>
                  </a:cubicBezTo>
                  <a:lnTo>
                    <a:pt x="93235" y="186469"/>
                  </a:lnTo>
                  <a:cubicBezTo>
                    <a:pt x="68507" y="186469"/>
                    <a:pt x="44793" y="176646"/>
                    <a:pt x="27308" y="159161"/>
                  </a:cubicBezTo>
                  <a:cubicBezTo>
                    <a:pt x="9823" y="141676"/>
                    <a:pt x="0" y="117962"/>
                    <a:pt x="0" y="93235"/>
                  </a:cubicBezTo>
                  <a:lnTo>
                    <a:pt x="0" y="93235"/>
                  </a:lnTo>
                  <a:cubicBezTo>
                    <a:pt x="0" y="68507"/>
                    <a:pt x="9823" y="44793"/>
                    <a:pt x="27308" y="27308"/>
                  </a:cubicBezTo>
                  <a:cubicBezTo>
                    <a:pt x="44793" y="9823"/>
                    <a:pt x="68507" y="0"/>
                    <a:pt x="93235" y="0"/>
                  </a:cubicBezTo>
                  <a:close/>
                </a:path>
              </a:pathLst>
            </a:custGeom>
            <a:solidFill>
              <a:srgbClr val="F4F4F4"/>
            </a:solidFill>
            <a:ln>
              <a:noFill/>
            </a:ln>
          </p:spPr>
        </p:sp>
        <p:sp>
          <p:nvSpPr>
            <p:cNvPr id="11" name="TextBox 11"/>
            <p:cNvSpPr txBox="1"/>
            <p:nvPr/>
          </p:nvSpPr>
          <p:spPr>
            <a:xfrm>
              <a:off x="306154" y="0"/>
              <a:ext cx="1043595" cy="186469"/>
            </a:xfrm>
            <a:prstGeom prst="rect">
              <a:avLst/>
            </a:prstGeom>
          </p:spPr>
          <p:txBody>
            <a:bodyPr lIns="50800" tIns="50800" rIns="50800" bIns="50800" rtlCol="0" anchor="ctr"/>
            <a:lstStyle/>
            <a:p>
              <a:pPr algn="ctr">
                <a:lnSpc>
                  <a:spcPts val="4199"/>
                </a:lnSpc>
              </a:pPr>
              <a:r>
                <a:rPr lang="en-US" sz="2999" dirty="0">
                  <a:solidFill>
                    <a:srgbClr val="FA643F"/>
                  </a:solidFill>
                  <a:latin typeface="Helios Bold"/>
                </a:rPr>
                <a:t>brand new1, free ask</a:t>
              </a:r>
            </a:p>
          </p:txBody>
        </p:sp>
      </p:grpSp>
      <p:grpSp>
        <p:nvGrpSpPr>
          <p:cNvPr id="19" name="Group 18">
            <a:extLst>
              <a:ext uri="{FF2B5EF4-FFF2-40B4-BE49-F238E27FC236}">
                <a16:creationId xmlns:a16="http://schemas.microsoft.com/office/drawing/2014/main" id="{3F92B806-5BC6-0022-63AD-D78BFE2935A4}"/>
              </a:ext>
            </a:extLst>
          </p:cNvPr>
          <p:cNvGrpSpPr/>
          <p:nvPr/>
        </p:nvGrpSpPr>
        <p:grpSpPr>
          <a:xfrm>
            <a:off x="10981571" y="4373768"/>
            <a:ext cx="6287254" cy="3871490"/>
            <a:chOff x="10981571" y="4373768"/>
            <a:chExt cx="6287254" cy="3871490"/>
          </a:xfrm>
        </p:grpSpPr>
        <p:sp>
          <p:nvSpPr>
            <p:cNvPr id="12" name="TextBox 12"/>
            <p:cNvSpPr txBox="1"/>
            <p:nvPr/>
          </p:nvSpPr>
          <p:spPr>
            <a:xfrm>
              <a:off x="10981571" y="4373768"/>
              <a:ext cx="6287254" cy="4483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a:rPr>
                <a:t>Most Frequent Words</a:t>
              </a:r>
            </a:p>
          </p:txBody>
        </p:sp>
        <p:sp>
          <p:nvSpPr>
            <p:cNvPr id="13" name="TextBox 13"/>
            <p:cNvSpPr txBox="1"/>
            <p:nvPr/>
          </p:nvSpPr>
          <p:spPr>
            <a:xfrm>
              <a:off x="10981571" y="6087703"/>
              <a:ext cx="6287254" cy="4483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a:rPr>
                <a:t>Average Used Words</a:t>
              </a:r>
            </a:p>
          </p:txBody>
        </p:sp>
        <p:sp>
          <p:nvSpPr>
            <p:cNvPr id="14" name="TextBox 14"/>
            <p:cNvSpPr txBox="1"/>
            <p:nvPr/>
          </p:nvSpPr>
          <p:spPr>
            <a:xfrm>
              <a:off x="10981571" y="7796948"/>
              <a:ext cx="6287254" cy="448310"/>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2A2E3A"/>
                  </a:solidFill>
                  <a:latin typeface="Helios"/>
                </a:rPr>
                <a:t>Less Used Words</a:t>
              </a:r>
            </a:p>
          </p:txBody>
        </p:sp>
      </p:grpSp>
      <p:pic>
        <p:nvPicPr>
          <p:cNvPr id="15" name="Picture 15"/>
          <p:cNvPicPr>
            <a:picLocks noChangeAspect="1"/>
          </p:cNvPicPr>
          <p:nvPr/>
        </p:nvPicPr>
        <p:blipFill>
          <a:blip r:embed="rId4"/>
          <a:srcRect/>
          <a:stretch>
            <a:fillRect/>
          </a:stretch>
        </p:blipFill>
        <p:spPr>
          <a:xfrm>
            <a:off x="1028700" y="4116444"/>
            <a:ext cx="5528313" cy="5456329"/>
          </a:xfrm>
          <a:prstGeom prst="rect">
            <a:avLst/>
          </a:prstGeom>
        </p:spPr>
      </p:pic>
      <p:grpSp>
        <p:nvGrpSpPr>
          <p:cNvPr id="16" name="Group 16"/>
          <p:cNvGrpSpPr/>
          <p:nvPr/>
        </p:nvGrpSpPr>
        <p:grpSpPr>
          <a:xfrm>
            <a:off x="1028700" y="1027112"/>
            <a:ext cx="12063594" cy="1789453"/>
            <a:chOff x="0" y="0"/>
            <a:chExt cx="16084792" cy="2385937"/>
          </a:xfrm>
        </p:grpSpPr>
        <p:sp>
          <p:nvSpPr>
            <p:cNvPr id="17" name="TextBox 17"/>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Data Visualization</a:t>
              </a:r>
            </a:p>
          </p:txBody>
        </p:sp>
        <p:sp>
          <p:nvSpPr>
            <p:cNvPr id="18" name="TextBox 18"/>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Word Cloud of item description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pic>
        <p:nvPicPr>
          <p:cNvPr id="3" name="Picture 3"/>
          <p:cNvPicPr>
            <a:picLocks noChangeAspect="1"/>
          </p:cNvPicPr>
          <p:nvPr/>
        </p:nvPicPr>
        <p:blipFill>
          <a:blip r:embed="rId4"/>
          <a:srcRect/>
          <a:stretch>
            <a:fillRect/>
          </a:stretch>
        </p:blipFill>
        <p:spPr>
          <a:xfrm>
            <a:off x="1028700" y="4116444"/>
            <a:ext cx="7629980" cy="5126393"/>
          </a:xfrm>
          <a:prstGeom prst="rect">
            <a:avLst/>
          </a:prstGeom>
        </p:spPr>
      </p:pic>
      <p:pic>
        <p:nvPicPr>
          <p:cNvPr id="4" name="Picture 4"/>
          <p:cNvPicPr>
            <a:picLocks noChangeAspect="1"/>
          </p:cNvPicPr>
          <p:nvPr/>
        </p:nvPicPr>
        <p:blipFill>
          <a:blip r:embed="rId5"/>
          <a:srcRect/>
          <a:stretch>
            <a:fillRect/>
          </a:stretch>
        </p:blipFill>
        <p:spPr>
          <a:xfrm>
            <a:off x="9353504" y="4116444"/>
            <a:ext cx="7629980" cy="5126393"/>
          </a:xfrm>
          <a:prstGeom prst="rect">
            <a:avLst/>
          </a:prstGeom>
        </p:spPr>
      </p:pic>
      <p:grpSp>
        <p:nvGrpSpPr>
          <p:cNvPr id="5" name="Group 5"/>
          <p:cNvGrpSpPr/>
          <p:nvPr/>
        </p:nvGrpSpPr>
        <p:grpSpPr>
          <a:xfrm>
            <a:off x="1028700" y="1027112"/>
            <a:ext cx="12063594" cy="1789453"/>
            <a:chOff x="0" y="0"/>
            <a:chExt cx="16084792" cy="2385937"/>
          </a:xfrm>
        </p:grpSpPr>
        <p:sp>
          <p:nvSpPr>
            <p:cNvPr id="6" name="TextBox 6"/>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Data Visualization</a:t>
              </a:r>
            </a:p>
          </p:txBody>
        </p:sp>
        <p:sp>
          <p:nvSpPr>
            <p:cNvPr id="7" name="TextBox 7"/>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Price and Log Price Distribution</a:t>
              </a:r>
            </a:p>
          </p:txBody>
        </p:sp>
      </p:grpSp>
      <p:sp>
        <p:nvSpPr>
          <p:cNvPr id="8" name="TextBox 8"/>
          <p:cNvSpPr txBox="1"/>
          <p:nvPr/>
        </p:nvSpPr>
        <p:spPr>
          <a:xfrm>
            <a:off x="3491519" y="9434218"/>
            <a:ext cx="11723970" cy="448310"/>
          </a:xfrm>
          <a:prstGeom prst="rect">
            <a:avLst/>
          </a:prstGeom>
        </p:spPr>
        <p:txBody>
          <a:bodyPr lIns="0" tIns="0" rIns="0" bIns="0" rtlCol="0" anchor="t">
            <a:spAutoFit/>
          </a:bodyPr>
          <a:lstStyle/>
          <a:p>
            <a:pPr marL="0" lvl="0" indent="0" algn="ctr">
              <a:lnSpc>
                <a:spcPts val="3639"/>
              </a:lnSpc>
              <a:spcBef>
                <a:spcPct val="0"/>
              </a:spcBef>
            </a:pPr>
            <a:r>
              <a:rPr lang="en-US" sz="2599" dirty="0">
                <a:solidFill>
                  <a:srgbClr val="2A2E3A"/>
                </a:solidFill>
                <a:latin typeface="Helios"/>
              </a:rPr>
              <a:t>Log price appears to be more symmetric and centered around a mean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4877"/>
          <a:stretch>
            <a:fillRect/>
          </a:stretch>
        </p:blipFill>
        <p:spPr>
          <a:xfrm>
            <a:off x="0" y="0"/>
            <a:ext cx="18288000" cy="3608707"/>
          </a:xfrm>
          <a:prstGeom prst="rect">
            <a:avLst/>
          </a:prstGeom>
        </p:spPr>
      </p:pic>
      <p:pic>
        <p:nvPicPr>
          <p:cNvPr id="3" name="Picture 3"/>
          <p:cNvPicPr>
            <a:picLocks noChangeAspect="1"/>
          </p:cNvPicPr>
          <p:nvPr/>
        </p:nvPicPr>
        <p:blipFill>
          <a:blip r:embed="rId4"/>
          <a:srcRect/>
          <a:stretch>
            <a:fillRect/>
          </a:stretch>
        </p:blipFill>
        <p:spPr>
          <a:xfrm>
            <a:off x="1028700" y="4134518"/>
            <a:ext cx="6032348" cy="5356850"/>
          </a:xfrm>
          <a:prstGeom prst="rect">
            <a:avLst/>
          </a:prstGeom>
        </p:spPr>
      </p:pic>
      <p:pic>
        <p:nvPicPr>
          <p:cNvPr id="4" name="Picture 4"/>
          <p:cNvPicPr>
            <a:picLocks noChangeAspect="1"/>
          </p:cNvPicPr>
          <p:nvPr/>
        </p:nvPicPr>
        <p:blipFill>
          <a:blip r:embed="rId5"/>
          <a:srcRect/>
          <a:stretch>
            <a:fillRect/>
          </a:stretch>
        </p:blipFill>
        <p:spPr>
          <a:xfrm>
            <a:off x="8405629" y="4134518"/>
            <a:ext cx="5635700" cy="5356850"/>
          </a:xfrm>
          <a:prstGeom prst="rect">
            <a:avLst/>
          </a:prstGeom>
        </p:spPr>
      </p:pic>
      <p:grpSp>
        <p:nvGrpSpPr>
          <p:cNvPr id="5" name="Group 5"/>
          <p:cNvGrpSpPr/>
          <p:nvPr/>
        </p:nvGrpSpPr>
        <p:grpSpPr>
          <a:xfrm>
            <a:off x="1028700" y="1027112"/>
            <a:ext cx="12063594" cy="1789453"/>
            <a:chOff x="0" y="0"/>
            <a:chExt cx="16084792" cy="2385937"/>
          </a:xfrm>
        </p:grpSpPr>
        <p:sp>
          <p:nvSpPr>
            <p:cNvPr id="6" name="TextBox 6"/>
            <p:cNvSpPr txBox="1"/>
            <p:nvPr/>
          </p:nvSpPr>
          <p:spPr>
            <a:xfrm>
              <a:off x="0" y="-76200"/>
              <a:ext cx="16084792" cy="1494367"/>
            </a:xfrm>
            <a:prstGeom prst="rect">
              <a:avLst/>
            </a:prstGeom>
          </p:spPr>
          <p:txBody>
            <a:bodyPr lIns="0" tIns="0" rIns="0" bIns="0" rtlCol="0" anchor="t">
              <a:spAutoFit/>
            </a:bodyPr>
            <a:lstStyle/>
            <a:p>
              <a:pPr>
                <a:lnSpc>
                  <a:spcPts val="9099"/>
                </a:lnSpc>
              </a:pPr>
              <a:r>
                <a:rPr lang="en-US" sz="6999" dirty="0">
                  <a:solidFill>
                    <a:srgbClr val="FFFFFF"/>
                  </a:solidFill>
                  <a:latin typeface="Klein Bold"/>
                </a:rPr>
                <a:t>Data Visualization</a:t>
              </a:r>
            </a:p>
          </p:txBody>
        </p:sp>
        <p:sp>
          <p:nvSpPr>
            <p:cNvPr id="7" name="TextBox 7"/>
            <p:cNvSpPr txBox="1"/>
            <p:nvPr/>
          </p:nvSpPr>
          <p:spPr>
            <a:xfrm>
              <a:off x="0" y="1668810"/>
              <a:ext cx="14521681" cy="717127"/>
            </a:xfrm>
            <a:prstGeom prst="rect">
              <a:avLst/>
            </a:prstGeom>
          </p:spPr>
          <p:txBody>
            <a:bodyPr lIns="0" tIns="0" rIns="0" bIns="0" rtlCol="0" anchor="t">
              <a:spAutoFit/>
            </a:bodyPr>
            <a:lstStyle/>
            <a:p>
              <a:pPr>
                <a:lnSpc>
                  <a:spcPts val="4479"/>
                </a:lnSpc>
              </a:pPr>
              <a:r>
                <a:rPr lang="en-US" sz="3199">
                  <a:solidFill>
                    <a:srgbClr val="F4F4F4"/>
                  </a:solidFill>
                  <a:latin typeface="Helios"/>
                </a:rPr>
                <a:t>Top 20 Brand and Top 20 Expensive Brand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685</Words>
  <Application>Microsoft Macintosh PowerPoint</Application>
  <PresentationFormat>Custom</PresentationFormat>
  <Paragraphs>112</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Helios Bold</vt:lpstr>
      <vt:lpstr>Helios</vt:lpstr>
      <vt:lpstr>Arial</vt:lpstr>
      <vt:lpstr>Klein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Orange Grey White Geometric Style</dc:title>
  <cp:lastModifiedBy>Disha Pattnaik</cp:lastModifiedBy>
  <cp:revision>8</cp:revision>
  <dcterms:created xsi:type="dcterms:W3CDTF">2006-08-16T00:00:00Z</dcterms:created>
  <dcterms:modified xsi:type="dcterms:W3CDTF">2023-05-21T17:25:44Z</dcterms:modified>
  <dc:identifier>DAFi947stWI</dc:identifier>
</cp:coreProperties>
</file>